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6"/>
  </p:notesMasterIdLst>
  <p:handoutMasterIdLst>
    <p:handoutMasterId r:id="rId67"/>
  </p:handoutMasterIdLst>
  <p:sldIdLst>
    <p:sldId id="256" r:id="rId2"/>
    <p:sldId id="257" r:id="rId3"/>
    <p:sldId id="258" r:id="rId4"/>
    <p:sldId id="259" r:id="rId5"/>
    <p:sldId id="260" r:id="rId6"/>
    <p:sldId id="317" r:id="rId7"/>
    <p:sldId id="308" r:id="rId8"/>
    <p:sldId id="331" r:id="rId9"/>
    <p:sldId id="273" r:id="rId10"/>
    <p:sldId id="303" r:id="rId11"/>
    <p:sldId id="292" r:id="rId12"/>
    <p:sldId id="270" r:id="rId13"/>
    <p:sldId id="271" r:id="rId14"/>
    <p:sldId id="272" r:id="rId15"/>
    <p:sldId id="310" r:id="rId16"/>
    <p:sldId id="311" r:id="rId17"/>
    <p:sldId id="312" r:id="rId18"/>
    <p:sldId id="313" r:id="rId19"/>
    <p:sldId id="314" r:id="rId20"/>
    <p:sldId id="315" r:id="rId21"/>
    <p:sldId id="320" r:id="rId22"/>
    <p:sldId id="316" r:id="rId23"/>
    <p:sldId id="319" r:id="rId24"/>
    <p:sldId id="318" r:id="rId25"/>
    <p:sldId id="322" r:id="rId26"/>
    <p:sldId id="323" r:id="rId27"/>
    <p:sldId id="324" r:id="rId28"/>
    <p:sldId id="327" r:id="rId29"/>
    <p:sldId id="328" r:id="rId30"/>
    <p:sldId id="325" r:id="rId31"/>
    <p:sldId id="329" r:id="rId32"/>
    <p:sldId id="330" r:id="rId33"/>
    <p:sldId id="263" r:id="rId34"/>
    <p:sldId id="298" r:id="rId35"/>
    <p:sldId id="299" r:id="rId36"/>
    <p:sldId id="293" r:id="rId37"/>
    <p:sldId id="294" r:id="rId38"/>
    <p:sldId id="295" r:id="rId39"/>
    <p:sldId id="326" r:id="rId40"/>
    <p:sldId id="274" r:id="rId41"/>
    <p:sldId id="275" r:id="rId42"/>
    <p:sldId id="276" r:id="rId43"/>
    <p:sldId id="277" r:id="rId44"/>
    <p:sldId id="304" r:id="rId45"/>
    <p:sldId id="305" r:id="rId46"/>
    <p:sldId id="264" r:id="rId47"/>
    <p:sldId id="279" r:id="rId48"/>
    <p:sldId id="281" r:id="rId49"/>
    <p:sldId id="280" r:id="rId50"/>
    <p:sldId id="265" r:id="rId51"/>
    <p:sldId id="266" r:id="rId52"/>
    <p:sldId id="306" r:id="rId53"/>
    <p:sldId id="334" r:id="rId54"/>
    <p:sldId id="267" r:id="rId55"/>
    <p:sldId id="268" r:id="rId56"/>
    <p:sldId id="288" r:id="rId57"/>
    <p:sldId id="269" r:id="rId58"/>
    <p:sldId id="289" r:id="rId59"/>
    <p:sldId id="309" r:id="rId60"/>
    <p:sldId id="333" r:id="rId61"/>
    <p:sldId id="307" r:id="rId62"/>
    <p:sldId id="300" r:id="rId63"/>
    <p:sldId id="301" r:id="rId64"/>
    <p:sldId id="302" r:id="rId65"/>
  </p:sldIdLst>
  <p:sldSz cx="9144000" cy="6858000" type="screen4x3"/>
  <p:notesSz cx="6858000" cy="9144000"/>
  <p:defaultText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3FE86642-80FF-294B-90AE-1954FB28ED54}">
          <p14:sldIdLst>
            <p14:sldId id="256"/>
            <p14:sldId id="257"/>
            <p14:sldId id="258"/>
            <p14:sldId id="259"/>
            <p14:sldId id="260"/>
            <p14:sldId id="317"/>
            <p14:sldId id="308"/>
            <p14:sldId id="331"/>
            <p14:sldId id="273"/>
            <p14:sldId id="303"/>
            <p14:sldId id="292"/>
            <p14:sldId id="270"/>
            <p14:sldId id="271"/>
            <p14:sldId id="272"/>
            <p14:sldId id="310"/>
            <p14:sldId id="311"/>
            <p14:sldId id="312"/>
            <p14:sldId id="313"/>
            <p14:sldId id="314"/>
            <p14:sldId id="315"/>
            <p14:sldId id="320"/>
            <p14:sldId id="316"/>
            <p14:sldId id="319"/>
            <p14:sldId id="318"/>
            <p14:sldId id="322"/>
            <p14:sldId id="323"/>
            <p14:sldId id="324"/>
            <p14:sldId id="327"/>
            <p14:sldId id="328"/>
            <p14:sldId id="325"/>
            <p14:sldId id="329"/>
            <p14:sldId id="330"/>
            <p14:sldId id="263"/>
            <p14:sldId id="298"/>
            <p14:sldId id="299"/>
            <p14:sldId id="293"/>
            <p14:sldId id="294"/>
            <p14:sldId id="295"/>
            <p14:sldId id="326"/>
            <p14:sldId id="274"/>
            <p14:sldId id="275"/>
            <p14:sldId id="276"/>
            <p14:sldId id="277"/>
            <p14:sldId id="304"/>
            <p14:sldId id="305"/>
            <p14:sldId id="264"/>
            <p14:sldId id="279"/>
            <p14:sldId id="281"/>
            <p14:sldId id="280"/>
            <p14:sldId id="265"/>
            <p14:sldId id="266"/>
            <p14:sldId id="306"/>
            <p14:sldId id="334"/>
            <p14:sldId id="267"/>
            <p14:sldId id="268"/>
            <p14:sldId id="288"/>
            <p14:sldId id="269"/>
            <p14:sldId id="289"/>
            <p14:sldId id="309"/>
            <p14:sldId id="333"/>
            <p14:sldId id="307"/>
            <p14:sldId id="300"/>
            <p14:sldId id="301"/>
            <p14:sldId id="3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FD"/>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1"/>
    <p:restoredTop sz="94635"/>
  </p:normalViewPr>
  <p:slideViewPr>
    <p:cSldViewPr snapToGrid="0" snapToObjects="1">
      <p:cViewPr varScale="1">
        <p:scale>
          <a:sx n="106" d="100"/>
          <a:sy n="106" d="100"/>
        </p:scale>
        <p:origin x="1710" y="10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202" d="100"/>
          <a:sy n="202" d="100"/>
        </p:scale>
        <p:origin x="432" y="-14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 xmlns:a16="http://schemas.microsoft.com/office/drawing/2014/main" id="{C259642E-0017-4740-B692-E659ECC1B8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 xmlns:a16="http://schemas.microsoft.com/office/drawing/2014/main" id="{4A27036E-D7A4-A749-9103-F0FF5FA3DA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A2C727-3B28-BB4F-BCF9-E458B1E5722E}" type="datetimeFigureOut">
              <a:rPr kumimoji="1" lang="ja-JP" altLang="en-US" smtClean="0"/>
              <a:t>2018/5/30</a:t>
            </a:fld>
            <a:endParaRPr kumimoji="1" lang="ja-JP" altLang="en-US"/>
          </a:p>
        </p:txBody>
      </p:sp>
      <p:sp>
        <p:nvSpPr>
          <p:cNvPr id="4" name="フッター プレースホルダー 3">
            <a:extLst>
              <a:ext uri="{FF2B5EF4-FFF2-40B4-BE49-F238E27FC236}">
                <a16:creationId xmlns="" xmlns:a16="http://schemas.microsoft.com/office/drawing/2014/main" id="{A7B789E6-2689-5949-9C1C-1D3D50D2D2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 xmlns:a16="http://schemas.microsoft.com/office/drawing/2014/main" id="{ACE8E660-7802-E542-B5B5-647F19C6AD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54351F-69C0-7A4F-A313-ED19A2B5A715}" type="slidenum">
              <a:rPr kumimoji="1" lang="ja-JP" altLang="en-US" smtClean="0"/>
              <a:t>‹#›</a:t>
            </a:fld>
            <a:endParaRPr kumimoji="1" lang="ja-JP" altLang="en-US"/>
          </a:p>
        </p:txBody>
      </p:sp>
    </p:spTree>
    <p:extLst>
      <p:ext uri="{BB962C8B-B14F-4D97-AF65-F5344CB8AC3E}">
        <p14:creationId xmlns:p14="http://schemas.microsoft.com/office/powerpoint/2010/main" val="1752010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C06EE-B119-2942-87E1-8CB916FD7C4F}" type="datetimeFigureOut">
              <a:rPr kumimoji="1" lang="ja-JP" altLang="en-US" smtClean="0"/>
              <a:t>2018/5/30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BC50F-24DA-FA4F-ACD1-566ADE760B35}" type="slidenum">
              <a:rPr kumimoji="1" lang="ja-JP" altLang="en-US" smtClean="0"/>
              <a:t>‹#›</a:t>
            </a:fld>
            <a:endParaRPr kumimoji="1" lang="ja-JP" altLang="en-US"/>
          </a:p>
        </p:txBody>
      </p:sp>
    </p:spTree>
    <p:extLst>
      <p:ext uri="{BB962C8B-B14F-4D97-AF65-F5344CB8AC3E}">
        <p14:creationId xmlns:p14="http://schemas.microsoft.com/office/powerpoint/2010/main" val="3634248867"/>
      </p:ext>
    </p:extLst>
  </p:cSld>
  <p:clrMap bg1="lt1" tx1="dk1" bg2="lt2" tx2="dk2" accent1="accent1" accent2="accent2" accent3="accent3" accent4="accent4" accent5="accent5" accent6="accent6" hlink="hlink" folHlink="folHlink"/>
  <p:notesStyle>
    <a:lvl1pPr marL="0" algn="l" defTabSz="685800" rtl="0" eaLnBrk="1" latinLnBrk="0" hangingPunct="1">
      <a:defRPr kumimoji="1" sz="900" kern="1200">
        <a:solidFill>
          <a:schemeClr val="tx1"/>
        </a:solidFill>
        <a:latin typeface="+mn-lt"/>
        <a:ea typeface="+mn-ea"/>
        <a:cs typeface="+mn-cs"/>
      </a:defRPr>
    </a:lvl1pPr>
    <a:lvl2pPr marL="342900" algn="l" defTabSz="685800" rtl="0" eaLnBrk="1" latinLnBrk="0" hangingPunct="1">
      <a:defRPr kumimoji="1" sz="900" kern="1200">
        <a:solidFill>
          <a:schemeClr val="tx1"/>
        </a:solidFill>
        <a:latin typeface="+mn-lt"/>
        <a:ea typeface="+mn-ea"/>
        <a:cs typeface="+mn-cs"/>
      </a:defRPr>
    </a:lvl2pPr>
    <a:lvl3pPr marL="685800" algn="l" defTabSz="685800" rtl="0" eaLnBrk="1" latinLnBrk="0" hangingPunct="1">
      <a:defRPr kumimoji="1" sz="900" kern="1200">
        <a:solidFill>
          <a:schemeClr val="tx1"/>
        </a:solidFill>
        <a:latin typeface="+mn-lt"/>
        <a:ea typeface="+mn-ea"/>
        <a:cs typeface="+mn-cs"/>
      </a:defRPr>
    </a:lvl3pPr>
    <a:lvl4pPr marL="1028700" algn="l" defTabSz="685800" rtl="0" eaLnBrk="1" latinLnBrk="0" hangingPunct="1">
      <a:defRPr kumimoji="1" sz="900" kern="1200">
        <a:solidFill>
          <a:schemeClr val="tx1"/>
        </a:solidFill>
        <a:latin typeface="+mn-lt"/>
        <a:ea typeface="+mn-ea"/>
        <a:cs typeface="+mn-cs"/>
      </a:defRPr>
    </a:lvl4pPr>
    <a:lvl5pPr marL="1371600" algn="l" defTabSz="685800" rtl="0" eaLnBrk="1" latinLnBrk="0" hangingPunct="1">
      <a:defRPr kumimoji="1" sz="900" kern="1200">
        <a:solidFill>
          <a:schemeClr val="tx1"/>
        </a:solidFill>
        <a:latin typeface="+mn-lt"/>
        <a:ea typeface="+mn-ea"/>
        <a:cs typeface="+mn-cs"/>
      </a:defRPr>
    </a:lvl5pPr>
    <a:lvl6pPr marL="1714500" algn="l" defTabSz="685800" rtl="0" eaLnBrk="1" latinLnBrk="0" hangingPunct="1">
      <a:defRPr kumimoji="1" sz="900" kern="1200">
        <a:solidFill>
          <a:schemeClr val="tx1"/>
        </a:solidFill>
        <a:latin typeface="+mn-lt"/>
        <a:ea typeface="+mn-ea"/>
        <a:cs typeface="+mn-cs"/>
      </a:defRPr>
    </a:lvl6pPr>
    <a:lvl7pPr marL="2057400" algn="l" defTabSz="685800" rtl="0" eaLnBrk="1" latinLnBrk="0" hangingPunct="1">
      <a:defRPr kumimoji="1" sz="900" kern="1200">
        <a:solidFill>
          <a:schemeClr val="tx1"/>
        </a:solidFill>
        <a:latin typeface="+mn-lt"/>
        <a:ea typeface="+mn-ea"/>
        <a:cs typeface="+mn-cs"/>
      </a:defRPr>
    </a:lvl7pPr>
    <a:lvl8pPr marL="2400300" algn="l" defTabSz="685800" rtl="0" eaLnBrk="1" latinLnBrk="0" hangingPunct="1">
      <a:defRPr kumimoji="1" sz="900" kern="1200">
        <a:solidFill>
          <a:schemeClr val="tx1"/>
        </a:solidFill>
        <a:latin typeface="+mn-lt"/>
        <a:ea typeface="+mn-ea"/>
        <a:cs typeface="+mn-cs"/>
      </a:defRPr>
    </a:lvl8pPr>
    <a:lvl9pPr marL="2743200" algn="l" defTabSz="685800"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25"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1</a:t>
            </a:fld>
            <a:endParaRPr kumimoji="1" lang="ja-JP" altLang="en-US"/>
          </a:p>
        </p:txBody>
      </p:sp>
    </p:spTree>
    <p:extLst>
      <p:ext uri="{BB962C8B-B14F-4D97-AF65-F5344CB8AC3E}">
        <p14:creationId xmlns:p14="http://schemas.microsoft.com/office/powerpoint/2010/main" val="217405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a:t>原始反射：胎児から生後初期の子が生き残る為の反射的な動き。脳幹でコントロールされており、中枢神経系の発達</a:t>
            </a:r>
            <a:r>
              <a:rPr lang="ja-JP" altLang="en-US"/>
              <a:t>により、より</a:t>
            </a:r>
            <a:r>
              <a:rPr lang="ja-JP" altLang="en-US" dirty="0"/>
              <a:t>高次の脳（大脳）によって反射を</a:t>
            </a:r>
            <a:r>
              <a:rPr lang="ja-JP" altLang="en-US"/>
              <a:t>統合されて、その動きは徐々に抑制されてきます。</a:t>
            </a:r>
            <a:endParaRPr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a:t>脳性</a:t>
            </a:r>
            <a:r>
              <a:rPr lang="ja-JP" altLang="en-US" dirty="0"/>
              <a:t>麻痺</a:t>
            </a:r>
            <a:r>
              <a:rPr lang="ja-JP" altLang="en-US"/>
              <a:t>の１０％アテトーゼ型</a:t>
            </a:r>
            <a:r>
              <a:rPr lang="ja-JP" altLang="en-US" dirty="0"/>
              <a:t>（大脳の運動神経系、錐体外路の大脳基底核が損傷</a:t>
            </a:r>
            <a:r>
              <a:rPr lang="ja-JP" altLang="en-US"/>
              <a:t>されたケース）は不随意運動</a:t>
            </a:r>
            <a:r>
              <a:rPr lang="ja-JP" altLang="en-US" dirty="0"/>
              <a:t>を</a:t>
            </a:r>
            <a:r>
              <a:rPr lang="ja-JP" altLang="en-US"/>
              <a:t>特徴とします。</a:t>
            </a:r>
            <a:r>
              <a:rPr lang="ja-JP" altLang="en-US" dirty="0"/>
              <a:t>原始反射・姿勢反射の消失</a:t>
            </a:r>
            <a:r>
              <a:rPr lang="ja-JP" altLang="en-US"/>
              <a:t>異常あり、精神的</a:t>
            </a:r>
            <a:r>
              <a:rPr lang="ja-JP" altLang="en-US" dirty="0"/>
              <a:t>緊張、姿勢の変化</a:t>
            </a:r>
            <a:r>
              <a:rPr lang="ja-JP" altLang="en-US"/>
              <a:t>で不随意運動が起こりやすいです。不随意運動がある場合は、も</a:t>
            </a:r>
            <a:r>
              <a:rPr lang="ja-JP" altLang="en-US" dirty="0"/>
              <a:t>しかしたら</a:t>
            </a:r>
            <a:r>
              <a:rPr lang="ja-JP" altLang="en-US"/>
              <a:t>咬反射もある</a:t>
            </a:r>
            <a:r>
              <a:rPr lang="ja-JP" altLang="en-US" dirty="0"/>
              <a:t>かもしれないと思って心構えを</a:t>
            </a:r>
            <a:r>
              <a:rPr lang="ja-JP" altLang="en-US"/>
              <a:t>しておくとよいでしょう。</a:t>
            </a:r>
            <a:endParaRPr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a:t>緊張性迷路反射：頭</a:t>
            </a:r>
            <a:r>
              <a:rPr lang="ja-JP" altLang="en-US" dirty="0"/>
              <a:t>の角度が後ろに向くと、全身を弓状</a:t>
            </a:r>
            <a:r>
              <a:rPr lang="ja-JP" altLang="en-US"/>
              <a:t>に突っ張らせる反射。</a:t>
            </a:r>
            <a:endParaRPr lang="ja-JP" altLang="en-US" dirty="0"/>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10</a:t>
            </a:fld>
            <a:endParaRPr lang="ja-JP" altLang="en-US"/>
          </a:p>
        </p:txBody>
      </p:sp>
    </p:spTree>
    <p:extLst>
      <p:ext uri="{BB962C8B-B14F-4D97-AF65-F5344CB8AC3E}">
        <p14:creationId xmlns:p14="http://schemas.microsoft.com/office/powerpoint/2010/main" val="397885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驚愕</a:t>
            </a:r>
            <a:r>
              <a:rPr lang="ja-JP" altLang="en-US"/>
              <a:t>反射や緊張性迷路反射</a:t>
            </a:r>
            <a:r>
              <a:rPr lang="ja-JP" altLang="en-US" dirty="0"/>
              <a:t>を誘発しないような姿勢。幼児なら健診時もこの姿勢でも</a:t>
            </a:r>
            <a:r>
              <a:rPr lang="en-US" altLang="ja-JP" dirty="0"/>
              <a:t>OK</a:t>
            </a:r>
            <a:r>
              <a:rPr lang="ja-JP" altLang="en-US" dirty="0"/>
              <a:t>。必要な時にさっと、このポジションが取れる</a:t>
            </a:r>
            <a:r>
              <a:rPr lang="ja-JP" altLang="en-US"/>
              <a:t>と、「ああ、この人は反射について分かってくれている。」と保護者</a:t>
            </a:r>
            <a:r>
              <a:rPr lang="ja-JP" altLang="en-US" dirty="0"/>
              <a:t>が安心する。保護者の緊張が解けると児の緊張も和らぐ。</a:t>
            </a:r>
            <a:endParaRPr lang="en-US" altLang="ja-JP" dirty="0"/>
          </a:p>
          <a:p>
            <a:endParaRPr lang="ja-JP" altLang="en-US" dirty="0"/>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11</a:t>
            </a:fld>
            <a:endParaRPr lang="ja-JP" altLang="en-US"/>
          </a:p>
        </p:txBody>
      </p:sp>
    </p:spTree>
    <p:extLst>
      <p:ext uri="{BB962C8B-B14F-4D97-AF65-F5344CB8AC3E}">
        <p14:creationId xmlns:p14="http://schemas.microsoft.com/office/powerpoint/2010/main" val="4042365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半数は知的に問題が無い！</a:t>
            </a:r>
            <a:r>
              <a:rPr lang="ja-JP" altLang="en-US"/>
              <a:t>　理解できているが、それを表現することができない場合もあるということ。どんな場合でも、介助者だけでなく、本人にも診査診断、治療内容を伝える。知的</a:t>
            </a:r>
            <a:r>
              <a:rPr lang="ja-JP" altLang="en-US" dirty="0"/>
              <a:t>発達が正常である場合、本人の意欲と身体運動能力が一致せず、身体が思い通り動かないことによる欲求不満を抱えがちで</a:t>
            </a:r>
            <a:r>
              <a:rPr lang="ja-JP" altLang="en-US"/>
              <a:t>ある。そのような心情も理解する事。　</a:t>
            </a:r>
            <a:endParaRPr lang="en-US" altLang="ja-JP" dirty="0"/>
          </a:p>
          <a:p>
            <a:r>
              <a:rPr lang="ja-JP" altLang="en-US"/>
              <a:t>話す</a:t>
            </a:r>
            <a:r>
              <a:rPr lang="ja-JP" altLang="en-US" dirty="0"/>
              <a:t>器官と摂食嚥下の器官は</a:t>
            </a:r>
            <a:r>
              <a:rPr lang="ja-JP" altLang="en-US"/>
              <a:t>同じ。たとえ</a:t>
            </a:r>
            <a:r>
              <a:rPr lang="ja-JP" altLang="en-US" dirty="0"/>
              <a:t>食事を</a:t>
            </a:r>
            <a:r>
              <a:rPr lang="ja-JP" altLang="en-US"/>
              <a:t>口から摂っていなくて</a:t>
            </a:r>
            <a:r>
              <a:rPr lang="ja-JP" altLang="en-US" dirty="0"/>
              <a:t>も、唾液は嚥下する。唾液をきちんと嚥下できる機能の維持の為にも話すことが大切。聞き取れなかったら聞き直す。いい加減な返事は話す意欲を削ぐ。</a:t>
            </a:r>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12</a:t>
            </a:fld>
            <a:endParaRPr lang="ja-JP" altLang="en-US"/>
          </a:p>
        </p:txBody>
      </p:sp>
    </p:spTree>
    <p:extLst>
      <p:ext uri="{BB962C8B-B14F-4D97-AF65-F5344CB8AC3E}">
        <p14:creationId xmlns:p14="http://schemas.microsoft.com/office/powerpoint/2010/main" val="2958442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脳性麻痺の合併症の、てんかん。１６</a:t>
            </a:r>
            <a:r>
              <a:rPr lang="en-US" altLang="ja-JP" dirty="0"/>
              <a:t>〜</a:t>
            </a:r>
            <a:r>
              <a:rPr lang="ja-JP" altLang="en-US"/>
              <a:t>９０％の発症率。　ビーバー号事業では事前</a:t>
            </a:r>
            <a:r>
              <a:rPr lang="ja-JP" altLang="en-US" dirty="0"/>
              <a:t>打ち合わせで、てんかんのコントロール状況なども確認している。コントロール不良な場合は付箋がついて</a:t>
            </a:r>
            <a:r>
              <a:rPr lang="ja-JP" altLang="en-US"/>
              <a:t>いる。突然の意識消失による転倒時の頭部保護のために、ヘッドギア</a:t>
            </a:r>
            <a:r>
              <a:rPr lang="ja-JP" altLang="en-US" dirty="0"/>
              <a:t>をつけている人</a:t>
            </a:r>
            <a:r>
              <a:rPr lang="ja-JP" altLang="en-US"/>
              <a:t>もいる。</a:t>
            </a:r>
            <a:endParaRPr lang="en-US" altLang="ja-JP" dirty="0"/>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13</a:t>
            </a:fld>
            <a:endParaRPr lang="ja-JP" altLang="en-US"/>
          </a:p>
        </p:txBody>
      </p:sp>
    </p:spTree>
    <p:extLst>
      <p:ext uri="{BB962C8B-B14F-4D97-AF65-F5344CB8AC3E}">
        <p14:creationId xmlns:p14="http://schemas.microsoft.com/office/powerpoint/2010/main" val="175648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だから時計を見なくては</a:t>
            </a:r>
            <a:r>
              <a:rPr lang="ja-JP" altLang="en-US"/>
              <a:t>いけない。歯科治療時の嘔吐物</a:t>
            </a:r>
            <a:r>
              <a:rPr lang="ja-JP" altLang="en-US" dirty="0"/>
              <a:t>による誤嚥</a:t>
            </a:r>
            <a:r>
              <a:rPr lang="ja-JP" altLang="en-US"/>
              <a:t>、窒息には注意必要！</a:t>
            </a:r>
            <a:endParaRPr lang="en-US" altLang="ja-JP" dirty="0"/>
          </a:p>
          <a:p>
            <a:endParaRPr lang="ja-JP" altLang="en-US" dirty="0"/>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14</a:t>
            </a:fld>
            <a:endParaRPr lang="ja-JP" altLang="en-US"/>
          </a:p>
        </p:txBody>
      </p:sp>
    </p:spTree>
    <p:extLst>
      <p:ext uri="{BB962C8B-B14F-4D97-AF65-F5344CB8AC3E}">
        <p14:creationId xmlns:p14="http://schemas.microsoft.com/office/powerpoint/2010/main" val="2095328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15</a:t>
            </a:fld>
            <a:endParaRPr kumimoji="1" lang="ja-JP" altLang="en-US"/>
          </a:p>
        </p:txBody>
      </p:sp>
    </p:spTree>
    <p:extLst>
      <p:ext uri="{BB962C8B-B14F-4D97-AF65-F5344CB8AC3E}">
        <p14:creationId xmlns:p14="http://schemas.microsoft.com/office/powerpoint/2010/main" val="908711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子供の頃から発症しているもので、認知症などは含まれません。</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16</a:t>
            </a:fld>
            <a:endParaRPr kumimoji="1" lang="ja-JP" altLang="en-US"/>
          </a:p>
        </p:txBody>
      </p:sp>
    </p:spTree>
    <p:extLst>
      <p:ext uri="{BB962C8B-B14F-4D97-AF65-F5344CB8AC3E}">
        <p14:creationId xmlns:p14="http://schemas.microsoft.com/office/powerpoint/2010/main" val="1595699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17</a:t>
            </a:fld>
            <a:endParaRPr kumimoji="1" lang="ja-JP" altLang="en-US"/>
          </a:p>
        </p:txBody>
      </p:sp>
    </p:spTree>
    <p:extLst>
      <p:ext uri="{BB962C8B-B14F-4D97-AF65-F5344CB8AC3E}">
        <p14:creationId xmlns:p14="http://schemas.microsoft.com/office/powerpoint/2010/main" val="1837728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18</a:t>
            </a:fld>
            <a:endParaRPr kumimoji="1" lang="ja-JP" altLang="en-US"/>
          </a:p>
        </p:txBody>
      </p:sp>
    </p:spTree>
    <p:extLst>
      <p:ext uri="{BB962C8B-B14F-4D97-AF65-F5344CB8AC3E}">
        <p14:creationId xmlns:p14="http://schemas.microsoft.com/office/powerpoint/2010/main" val="1168596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19</a:t>
            </a:fld>
            <a:endParaRPr kumimoji="1" lang="ja-JP" altLang="en-US"/>
          </a:p>
        </p:txBody>
      </p:sp>
    </p:spTree>
    <p:extLst>
      <p:ext uri="{BB962C8B-B14F-4D97-AF65-F5344CB8AC3E}">
        <p14:creationId xmlns:p14="http://schemas.microsoft.com/office/powerpoint/2010/main" val="1271991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享有：</a:t>
            </a:r>
            <a:r>
              <a:rPr kumimoji="1" lang="ja-JP" altLang="en-US" sz="900" b="0" i="0" kern="1200">
                <a:solidFill>
                  <a:schemeClr val="tx1"/>
                </a:solidFill>
                <a:effectLst/>
                <a:latin typeface="+mn-lt"/>
                <a:ea typeface="+mn-ea"/>
                <a:cs typeface="+mn-cs"/>
              </a:rPr>
              <a:t>（権利・能力など無形のものを）</a:t>
            </a:r>
            <a:r>
              <a:rPr kumimoji="1" lang="ja-JP" altLang="en-US" sz="900" b="0" i="0" kern="1200">
                <a:solidFill>
                  <a:srgbClr val="FF0000"/>
                </a:solidFill>
                <a:effectLst/>
                <a:latin typeface="+mn-lt"/>
                <a:ea typeface="+mn-ea"/>
                <a:cs typeface="+mn-cs"/>
              </a:rPr>
              <a:t>生まれながらに</a:t>
            </a:r>
            <a:r>
              <a:rPr kumimoji="1" lang="ja-JP" altLang="en-US" sz="900" b="0" i="0" kern="1200">
                <a:solidFill>
                  <a:schemeClr val="tx1"/>
                </a:solidFill>
                <a:effectLst/>
                <a:latin typeface="+mn-lt"/>
                <a:ea typeface="+mn-ea"/>
                <a:cs typeface="+mn-cs"/>
              </a:rPr>
              <a:t>身につけ持っていること。</a:t>
            </a:r>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2</a:t>
            </a:fld>
            <a:endParaRPr kumimoji="1" lang="ja-JP" altLang="en-US"/>
          </a:p>
        </p:txBody>
      </p:sp>
    </p:spTree>
    <p:extLst>
      <p:ext uri="{BB962C8B-B14F-4D97-AF65-F5344CB8AC3E}">
        <p14:creationId xmlns:p14="http://schemas.microsoft.com/office/powerpoint/2010/main" val="352354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20</a:t>
            </a:fld>
            <a:endParaRPr kumimoji="1" lang="ja-JP" altLang="en-US"/>
          </a:p>
        </p:txBody>
      </p:sp>
    </p:spTree>
    <p:extLst>
      <p:ext uri="{BB962C8B-B14F-4D97-AF65-F5344CB8AC3E}">
        <p14:creationId xmlns:p14="http://schemas.microsoft.com/office/powerpoint/2010/main" val="2045673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21</a:t>
            </a:fld>
            <a:endParaRPr kumimoji="1" lang="ja-JP" altLang="en-US"/>
          </a:p>
        </p:txBody>
      </p:sp>
    </p:spTree>
    <p:extLst>
      <p:ext uri="{BB962C8B-B14F-4D97-AF65-F5344CB8AC3E}">
        <p14:creationId xmlns:p14="http://schemas.microsoft.com/office/powerpoint/2010/main" val="1381416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何が嫌いなのか、好きなのか。情報収拾が大切。</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22</a:t>
            </a:fld>
            <a:endParaRPr kumimoji="1" lang="ja-JP" altLang="en-US"/>
          </a:p>
        </p:txBody>
      </p:sp>
    </p:spTree>
    <p:extLst>
      <p:ext uri="{BB962C8B-B14F-4D97-AF65-F5344CB8AC3E}">
        <p14:creationId xmlns:p14="http://schemas.microsoft.com/office/powerpoint/2010/main" val="1947865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11250"/>
            <a:ext cx="4114800" cy="3086100"/>
          </a:xfrm>
        </p:spPr>
      </p:sp>
      <p:sp>
        <p:nvSpPr>
          <p:cNvPr id="3" name="ノート プレースホルダー 2"/>
          <p:cNvSpPr>
            <a:spLocks noGrp="1"/>
          </p:cNvSpPr>
          <p:nvPr>
            <p:ph type="body" idx="1"/>
          </p:nvPr>
        </p:nvSpPr>
        <p:spPr/>
        <p:txBody>
          <a:bodyPr/>
          <a:lstStyle/>
          <a:p>
            <a:r>
              <a:rPr kumimoji="1" lang="ja-JP" altLang="en-US"/>
              <a:t>ただのわがまま、ではない。始めは本人が耐えられる程度まで刺激を減らす。診療所では、無理のないペースで徐々に刺激に慣らしていく。嫌なものは嫌だけど、嫌なものとの付き合い方を覚えていってもらう。歯科診療であるとともに、療育の一面もあることも意識できると良い。</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23</a:t>
            </a:fld>
            <a:endParaRPr kumimoji="1" lang="ja-JP" altLang="en-US"/>
          </a:p>
        </p:txBody>
      </p:sp>
    </p:spTree>
    <p:extLst>
      <p:ext uri="{BB962C8B-B14F-4D97-AF65-F5344CB8AC3E}">
        <p14:creationId xmlns:p14="http://schemas.microsoft.com/office/powerpoint/2010/main" val="575864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これは自閉スペクトラム症に限らず、できないことを指摘するより、できることを見つけて、褒めて伸ばす。できる範囲を広げる。</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24</a:t>
            </a:fld>
            <a:endParaRPr kumimoji="1" lang="ja-JP" altLang="en-US"/>
          </a:p>
        </p:txBody>
      </p:sp>
    </p:spTree>
    <p:extLst>
      <p:ext uri="{BB962C8B-B14F-4D97-AF65-F5344CB8AC3E}">
        <p14:creationId xmlns:p14="http://schemas.microsoft.com/office/powerpoint/2010/main" val="2058151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近年、統合失調症の治療は、入院ではなく、非定型抗精神薬を用いた外来治療が主体となっている。それに伴い歯科治療も地域の歯科診療所が主体となっている。</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25</a:t>
            </a:fld>
            <a:endParaRPr kumimoji="1" lang="ja-JP" altLang="en-US"/>
          </a:p>
        </p:txBody>
      </p:sp>
    </p:spTree>
    <p:extLst>
      <p:ext uri="{BB962C8B-B14F-4D97-AF65-F5344CB8AC3E}">
        <p14:creationId xmlns:p14="http://schemas.microsoft.com/office/powerpoint/2010/main" val="1863221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妄想は、被害妄想であることが多い。</a:t>
            </a:r>
            <a:endParaRPr kumimoji="1" lang="en-US" altLang="ja-JP" dirty="0"/>
          </a:p>
          <a:p>
            <a:r>
              <a:rPr kumimoji="1" lang="ja-JP" altLang="en-US"/>
              <a:t>自我障害：自分と他人との区別がつかない。</a:t>
            </a:r>
            <a:r>
              <a:rPr kumimoji="1" lang="en-US" altLang="ja-JP" dirty="0"/>
              <a:t>『</a:t>
            </a:r>
            <a:r>
              <a:rPr kumimoji="1" lang="ja-JP" altLang="en-US"/>
              <a:t>テレビで自分のことを言っている</a:t>
            </a:r>
            <a:r>
              <a:rPr kumimoji="1" lang="en-US" altLang="ja-JP" dirty="0"/>
              <a:t>』</a:t>
            </a:r>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26</a:t>
            </a:fld>
            <a:endParaRPr kumimoji="1" lang="ja-JP" altLang="en-US"/>
          </a:p>
        </p:txBody>
      </p:sp>
    </p:spTree>
    <p:extLst>
      <p:ext uri="{BB962C8B-B14F-4D97-AF65-F5344CB8AC3E}">
        <p14:creationId xmlns:p14="http://schemas.microsoft.com/office/powerpoint/2010/main" val="3316870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27</a:t>
            </a:fld>
            <a:endParaRPr kumimoji="1" lang="ja-JP" altLang="en-US"/>
          </a:p>
        </p:txBody>
      </p:sp>
    </p:spTree>
    <p:extLst>
      <p:ext uri="{BB962C8B-B14F-4D97-AF65-F5344CB8AC3E}">
        <p14:creationId xmlns:p14="http://schemas.microsoft.com/office/powerpoint/2010/main" val="3431106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28</a:t>
            </a:fld>
            <a:endParaRPr kumimoji="1" lang="ja-JP" altLang="en-US"/>
          </a:p>
        </p:txBody>
      </p:sp>
    </p:spTree>
    <p:extLst>
      <p:ext uri="{BB962C8B-B14F-4D97-AF65-F5344CB8AC3E}">
        <p14:creationId xmlns:p14="http://schemas.microsoft.com/office/powerpoint/2010/main" val="2105140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本人が言わなくても飲んでいる薬から、判断できる。定期的に精神科をきちんと受診していることが大切。</a:t>
            </a:r>
            <a:endParaRPr kumimoji="1" lang="en-US" altLang="ja-JP" dirty="0"/>
          </a:p>
          <a:p>
            <a:r>
              <a:rPr kumimoji="1" lang="ja-JP" altLang="en-US"/>
              <a:t>抗精神病薬由来の錐体外路症状：アカシジア</a:t>
            </a:r>
            <a:r>
              <a:rPr kumimoji="1" lang="en-US" altLang="ja-JP" dirty="0"/>
              <a:t>(</a:t>
            </a:r>
            <a:r>
              <a:rPr kumimoji="1" lang="ja-JP" altLang="en-US"/>
              <a:t>静座不能</a:t>
            </a:r>
            <a:r>
              <a:rPr kumimoji="1" lang="en-US" altLang="ja-JP" dirty="0"/>
              <a:t>)</a:t>
            </a:r>
            <a:r>
              <a:rPr kumimoji="1" lang="ja-JP" altLang="en-US"/>
              <a:t>。ジストニア（筋の異常緊張）。パーキンソニスム（振せん、固縮、無動）による刷掃不如意。ジスキネジア（不随意な異常運動）</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29</a:t>
            </a:fld>
            <a:endParaRPr kumimoji="1" lang="ja-JP" altLang="en-US"/>
          </a:p>
        </p:txBody>
      </p:sp>
    </p:spTree>
    <p:extLst>
      <p:ext uri="{BB962C8B-B14F-4D97-AF65-F5344CB8AC3E}">
        <p14:creationId xmlns:p14="http://schemas.microsoft.com/office/powerpoint/2010/main" val="397884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3</a:t>
            </a:fld>
            <a:endParaRPr kumimoji="1" lang="ja-JP" altLang="en-US"/>
          </a:p>
        </p:txBody>
      </p:sp>
    </p:spTree>
    <p:extLst>
      <p:ext uri="{BB962C8B-B14F-4D97-AF65-F5344CB8AC3E}">
        <p14:creationId xmlns:p14="http://schemas.microsoft.com/office/powerpoint/2010/main" val="109838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30</a:t>
            </a:fld>
            <a:endParaRPr kumimoji="1" lang="ja-JP" altLang="en-US"/>
          </a:p>
        </p:txBody>
      </p:sp>
    </p:spTree>
    <p:extLst>
      <p:ext uri="{BB962C8B-B14F-4D97-AF65-F5344CB8AC3E}">
        <p14:creationId xmlns:p14="http://schemas.microsoft.com/office/powerpoint/2010/main" val="746745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精神状態が良好な時しかビーバー号健診は受けない。従って口腔清掃状態が比較的良好にも関わらず、重度齲蝕や歯周病が見られることがある。良好な時期の歯科受診の勧め。</a:t>
            </a:r>
            <a:endParaRPr kumimoji="1" lang="en-US" altLang="ja-JP" dirty="0"/>
          </a:p>
          <a:p>
            <a:r>
              <a:rPr lang="en-US" altLang="ja-JP" dirty="0"/>
              <a:t>『</a:t>
            </a:r>
            <a:r>
              <a:rPr lang="ja-JP" altLang="en-US"/>
              <a:t>統合失調症は痛みに鈍感</a:t>
            </a:r>
            <a:r>
              <a:rPr lang="en-US" altLang="ja-JP" dirty="0"/>
              <a:t>』</a:t>
            </a:r>
            <a:r>
              <a:rPr lang="ja-JP" altLang="en-US"/>
              <a:t>と言う神話があるが、ちゃんと痛みを感じることが多い。感覚は正常だが、捉え方が違う場合がある。急性の痛みには正常に反応。慢性、強度の痛みには異常反応。</a:t>
            </a:r>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31</a:t>
            </a:fld>
            <a:endParaRPr kumimoji="1" lang="ja-JP" altLang="en-US"/>
          </a:p>
        </p:txBody>
      </p:sp>
    </p:spTree>
    <p:extLst>
      <p:ext uri="{BB962C8B-B14F-4D97-AF65-F5344CB8AC3E}">
        <p14:creationId xmlns:p14="http://schemas.microsoft.com/office/powerpoint/2010/main" val="1240520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もちろんそうなる前に、充分な配慮と注意をする。</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32</a:t>
            </a:fld>
            <a:endParaRPr kumimoji="1" lang="ja-JP" altLang="en-US"/>
          </a:p>
        </p:txBody>
      </p:sp>
    </p:spTree>
    <p:extLst>
      <p:ext uri="{BB962C8B-B14F-4D97-AF65-F5344CB8AC3E}">
        <p14:creationId xmlns:p14="http://schemas.microsoft.com/office/powerpoint/2010/main" val="2537137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もちろん診療所でもあるかもしれません。全て障害を持っている利用者さんが悪いのでしょうか？</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33</a:t>
            </a:fld>
            <a:endParaRPr kumimoji="1" lang="ja-JP" altLang="en-US"/>
          </a:p>
        </p:txBody>
      </p:sp>
    </p:spTree>
    <p:extLst>
      <p:ext uri="{BB962C8B-B14F-4D97-AF65-F5344CB8AC3E}">
        <p14:creationId xmlns:p14="http://schemas.microsoft.com/office/powerpoint/2010/main" val="2038837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txBox="1">
            <a:spLocks noGrp="1" noChangeArrowheads="1"/>
          </p:cNvSpPr>
          <p:nvPr>
            <p:ph type="body" idx="1"/>
          </p:nvPr>
        </p:nvSpPr>
        <p:spPr>
          <a:noFill/>
          <a:ln/>
        </p:spPr>
        <p:txBody>
          <a:bodyPr wrap="none" anchor="ctr"/>
          <a:lstStyle/>
          <a:p>
            <a:r>
              <a:rPr kumimoji="0" lang="ja-JP" altLang="en-US">
                <a:latin typeface="Times New Roman" pitchFamily="-102" charset="0"/>
                <a:ea typeface="ＭＳ Ｐゴシック" pitchFamily="-102" charset="-128"/>
                <a:cs typeface="ＭＳ Ｐゴシック" pitchFamily="-102" charset="-128"/>
              </a:rPr>
              <a:t>付箋は符丁で。特に子供のカルテに、</a:t>
            </a:r>
            <a:r>
              <a:rPr kumimoji="0" lang="en-US" altLang="ja-JP" dirty="0">
                <a:latin typeface="Times New Roman" pitchFamily="-102" charset="0"/>
                <a:ea typeface="ＭＳ Ｐゴシック" pitchFamily="-102" charset="-128"/>
                <a:cs typeface="ＭＳ Ｐゴシック" pitchFamily="-102" charset="-128"/>
              </a:rPr>
              <a:t>『</a:t>
            </a:r>
            <a:r>
              <a:rPr kumimoji="0" lang="ja-JP" altLang="en-US">
                <a:latin typeface="Times New Roman" pitchFamily="-102" charset="0"/>
                <a:ea typeface="ＭＳ Ｐゴシック" pitchFamily="-102" charset="-128"/>
                <a:cs typeface="ＭＳ Ｐゴシック" pitchFamily="-102" charset="-128"/>
              </a:rPr>
              <a:t>噛みつく</a:t>
            </a:r>
            <a:r>
              <a:rPr kumimoji="0" lang="en-US" altLang="ja-JP" dirty="0">
                <a:latin typeface="Times New Roman" pitchFamily="-102" charset="0"/>
                <a:ea typeface="ＭＳ Ｐゴシック" pitchFamily="-102" charset="-128"/>
                <a:cs typeface="ＭＳ Ｐゴシック" pitchFamily="-102" charset="-128"/>
              </a:rPr>
              <a:t>』</a:t>
            </a:r>
            <a:r>
              <a:rPr kumimoji="0" lang="ja-JP" altLang="en-US">
                <a:latin typeface="Times New Roman" pitchFamily="-102" charset="0"/>
                <a:ea typeface="ＭＳ Ｐゴシック" pitchFamily="-102" charset="-128"/>
                <a:cs typeface="ＭＳ Ｐゴシック" pitchFamily="-102" charset="-128"/>
              </a:rPr>
              <a:t>など直截的なことを書くと、それを見た保護者が傷つく場合がある。</a:t>
            </a:r>
            <a:r>
              <a:rPr kumimoji="0" lang="en-US" altLang="ja-JP" dirty="0">
                <a:latin typeface="Times New Roman" pitchFamily="-102" charset="0"/>
                <a:ea typeface="ＭＳ Ｐゴシック" pitchFamily="-102" charset="-128"/>
                <a:cs typeface="ＭＳ Ｐゴシック" pitchFamily="-102" charset="-128"/>
              </a:rPr>
              <a:t>『</a:t>
            </a:r>
            <a:r>
              <a:rPr kumimoji="0" lang="ja-JP" altLang="en-US">
                <a:latin typeface="Times New Roman" pitchFamily="-102" charset="0"/>
                <a:ea typeface="ＭＳ Ｐゴシック" pitchFamily="-102" charset="-128"/>
                <a:cs typeface="ＭＳ Ｐゴシック" pitchFamily="-102" charset="-128"/>
              </a:rPr>
              <a:t>カ</a:t>
            </a:r>
            <a:r>
              <a:rPr kumimoji="0" lang="en-US" altLang="ja-JP" dirty="0">
                <a:latin typeface="Times New Roman" pitchFamily="-102" charset="0"/>
                <a:ea typeface="ＭＳ Ｐゴシック" pitchFamily="-102" charset="-128"/>
                <a:cs typeface="ＭＳ Ｐゴシック" pitchFamily="-102" charset="-128"/>
              </a:rPr>
              <a:t>』</a:t>
            </a:r>
            <a:r>
              <a:rPr kumimoji="0" lang="ja-JP" altLang="en-US">
                <a:latin typeface="Times New Roman" pitchFamily="-102" charset="0"/>
                <a:ea typeface="ＭＳ Ｐゴシック" pitchFamily="-102" charset="-128"/>
                <a:cs typeface="ＭＳ Ｐゴシック" pitchFamily="-102" charset="-128"/>
              </a:rPr>
              <a:t>などとしておき、ミーティングの際全員に伝達する。</a:t>
            </a:r>
            <a:endParaRPr kumimoji="0" lang="en-US" altLang="ja-JP" dirty="0">
              <a:latin typeface="Times New Roman" pitchFamily="-102" charset="0"/>
              <a:ea typeface="ＭＳ Ｐゴシック" pitchFamily="-102" charset="-128"/>
              <a:cs typeface="ＭＳ Ｐゴシック" pitchFamily="-102" charset="-128"/>
            </a:endParaRPr>
          </a:p>
          <a:p>
            <a:r>
              <a:rPr kumimoji="0" lang="ja-JP" altLang="en-US">
                <a:latin typeface="Times New Roman" pitchFamily="-102" charset="0"/>
                <a:ea typeface="ＭＳ Ｐゴシック" pitchFamily="-102" charset="-128"/>
                <a:cs typeface="ＭＳ Ｐゴシック" pitchFamily="-102" charset="-128"/>
              </a:rPr>
              <a:t>診療所でも同様。</a:t>
            </a:r>
          </a:p>
        </p:txBody>
      </p:sp>
    </p:spTree>
    <p:extLst>
      <p:ext uri="{BB962C8B-B14F-4D97-AF65-F5344CB8AC3E}">
        <p14:creationId xmlns:p14="http://schemas.microsoft.com/office/powerpoint/2010/main" val="395090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協力しようという知的レベルなので、不本意にも自分が他人の指を噛んでしまったりすると心が傷つく。また、ミラーやペンライトを噛み込んで、歯牙や粘膜に傷をつけてもいけない。診療所では、３カウントずつ、など短時間で休憩させながら行う。充填時など</a:t>
            </a:r>
            <a:r>
              <a:rPr lang="ja-JP" altLang="en-US"/>
              <a:t>は開口器</a:t>
            </a:r>
            <a:r>
              <a:rPr lang="ja-JP" altLang="en-US" dirty="0"/>
              <a:t>を入れた方が</a:t>
            </a:r>
            <a:r>
              <a:rPr lang="ja-JP" altLang="en-US"/>
              <a:t>無難。本人に開口器を見せて、「これを噛んでてね。」と話す。開口しているというより、噛んいるイメージを持ってもらう。</a:t>
            </a:r>
            <a:endParaRPr lang="en-US" altLang="ja-JP" dirty="0"/>
          </a:p>
          <a:p>
            <a:r>
              <a:rPr lang="ja-JP" altLang="en-US" dirty="0"/>
              <a:t>休憩の時、上手く閉口できないようであれば、オトガイ部を持ってちょっと開口方向に力を入れると閉口できる。</a:t>
            </a:r>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35</a:t>
            </a:fld>
            <a:endParaRPr lang="ja-JP" altLang="en-US"/>
          </a:p>
        </p:txBody>
      </p:sp>
    </p:spTree>
    <p:extLst>
      <p:ext uri="{BB962C8B-B14F-4D97-AF65-F5344CB8AC3E}">
        <p14:creationId xmlns:p14="http://schemas.microsoft.com/office/powerpoint/2010/main" val="2592847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診療室では、マイクロビーズのクッションが便利。四肢は屈曲。頭部は前屈。膝下にはクッション　</a:t>
            </a:r>
            <a:r>
              <a:rPr lang="ja-JP" altLang="en-US"/>
              <a:t>　側弯</a:t>
            </a:r>
            <a:r>
              <a:rPr lang="ja-JP" altLang="en-US" dirty="0"/>
              <a:t>が強くて腰骨が</a:t>
            </a:r>
            <a:r>
              <a:rPr lang="ja-JP" altLang="en-US"/>
              <a:t>尖っている場合は腰部に</a:t>
            </a:r>
            <a:r>
              <a:rPr lang="ja-JP" altLang="en-US" dirty="0"/>
              <a:t>軟らかいクッション、左脇にも</a:t>
            </a:r>
            <a:r>
              <a:rPr lang="ja-JP" altLang="en-US"/>
              <a:t>タオル。</a:t>
            </a:r>
            <a:endParaRPr lang="en-US" altLang="ja-JP" dirty="0"/>
          </a:p>
          <a:p>
            <a:r>
              <a:rPr lang="ja-JP" altLang="en-US"/>
              <a:t>姿勢</a:t>
            </a:r>
            <a:r>
              <a:rPr lang="ja-JP" altLang="en-US" dirty="0"/>
              <a:t>保持クッションも</a:t>
            </a:r>
            <a:r>
              <a:rPr lang="ja-JP" altLang="en-US"/>
              <a:t>あるが高価（</a:t>
            </a:r>
            <a:r>
              <a:rPr lang="ja-JP" altLang="en-US" dirty="0"/>
              <a:t>２３０００円</a:t>
            </a:r>
            <a:r>
              <a:rPr lang="ja-JP" altLang="en-US"/>
              <a:t>ぐらい）だし、使わない</a:t>
            </a:r>
            <a:r>
              <a:rPr lang="ja-JP" altLang="en-US" dirty="0"/>
              <a:t>時の置き場所に困る</a:t>
            </a:r>
            <a:r>
              <a:rPr lang="ja-JP" altLang="en-US"/>
              <a:t>。バスタオルやタオル、クッションがあれば大丈夫。</a:t>
            </a:r>
            <a:endParaRPr lang="ja-JP" altLang="en-US" dirty="0"/>
          </a:p>
        </p:txBody>
      </p:sp>
      <p:sp>
        <p:nvSpPr>
          <p:cNvPr id="4" name="スライド番号プレースホルダ 3"/>
          <p:cNvSpPr>
            <a:spLocks noGrp="1"/>
          </p:cNvSpPr>
          <p:nvPr>
            <p:ph type="sldNum" sz="quarter" idx="10"/>
          </p:nvPr>
        </p:nvSpPr>
        <p:spPr/>
        <p:txBody>
          <a:bodyPr/>
          <a:lstStyle/>
          <a:p>
            <a:fld id="{61B8A83B-B7B6-B045-9B30-F400D79EEA7B}" type="slidenum">
              <a:rPr lang="ja-JP" altLang="en-US" smtClean="0"/>
              <a:pPr/>
              <a:t>36</a:t>
            </a:fld>
            <a:endParaRPr lang="ja-JP" altLang="en-US"/>
          </a:p>
        </p:txBody>
      </p:sp>
    </p:spTree>
    <p:extLst>
      <p:ext uri="{BB962C8B-B14F-4D97-AF65-F5344CB8AC3E}">
        <p14:creationId xmlns:p14="http://schemas.microsoft.com/office/powerpoint/2010/main" val="907918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車椅子からの移乗の際、姿勢を大きく変えるとそれに誘発されて反射が起こる事がある。移乗の際はなるべく姿勢を変えない。特に頭部の角度。体幹中心近くから順番にしまっていく。　非対称性緊張性頚反射（頚を左右の一方に向けると、同じ側の腕と足がまっすぐに伸び、反対側の腕の足は内側に曲がり込むように入る込む反射）があれば、顔をまっすぐにするとたたみやすい事がある。全体にフィットすると力が抜ける。本人に聞くと良い。発語が無くても表情で分かることが多い。座位や立位が不可の場合、骨粗鬆症になっていることが多いので、骨折にも注意必要。</a:t>
            </a:r>
          </a:p>
        </p:txBody>
      </p:sp>
      <p:sp>
        <p:nvSpPr>
          <p:cNvPr id="4" name="スライド番号プレースホルダ 3"/>
          <p:cNvSpPr>
            <a:spLocks noGrp="1"/>
          </p:cNvSpPr>
          <p:nvPr>
            <p:ph type="sldNum" sz="quarter" idx="10"/>
          </p:nvPr>
        </p:nvSpPr>
        <p:spPr/>
        <p:txBody>
          <a:bodyPr/>
          <a:lstStyle/>
          <a:p>
            <a:fld id="{61B8A83B-B7B6-B045-9B30-F400D79EEA7B}" type="slidenum">
              <a:rPr lang="ja-JP" altLang="en-US" smtClean="0"/>
              <a:pPr/>
              <a:t>37</a:t>
            </a:fld>
            <a:endParaRPr lang="ja-JP" altLang="en-US"/>
          </a:p>
        </p:txBody>
      </p:sp>
    </p:spTree>
    <p:extLst>
      <p:ext uri="{BB962C8B-B14F-4D97-AF65-F5344CB8AC3E}">
        <p14:creationId xmlns:p14="http://schemas.microsoft.com/office/powerpoint/2010/main" val="991024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38</a:t>
            </a:fld>
            <a:endParaRPr kumimoji="1" lang="ja-JP" altLang="en-US"/>
          </a:p>
        </p:txBody>
      </p:sp>
    </p:spTree>
    <p:extLst>
      <p:ext uri="{BB962C8B-B14F-4D97-AF65-F5344CB8AC3E}">
        <p14:creationId xmlns:p14="http://schemas.microsoft.com/office/powerpoint/2010/main" val="3218033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窒息はもちろん、障害があると予備力が低い場合があるので、誤嚥から、誤嚥性肺炎を発症すると命に関わる場合がある</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39</a:t>
            </a:fld>
            <a:endParaRPr kumimoji="1" lang="ja-JP" altLang="en-US"/>
          </a:p>
        </p:txBody>
      </p:sp>
    </p:spTree>
    <p:extLst>
      <p:ext uri="{BB962C8B-B14F-4D97-AF65-F5344CB8AC3E}">
        <p14:creationId xmlns:p14="http://schemas.microsoft.com/office/powerpoint/2010/main" val="2225814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4</a:t>
            </a:fld>
            <a:endParaRPr kumimoji="1" lang="ja-JP" altLang="en-US"/>
          </a:p>
        </p:txBody>
      </p:sp>
    </p:spTree>
    <p:extLst>
      <p:ext uri="{BB962C8B-B14F-4D97-AF65-F5344CB8AC3E}">
        <p14:creationId xmlns:p14="http://schemas.microsoft.com/office/powerpoint/2010/main" val="646104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レストレーナーを使って</a:t>
            </a:r>
            <a:r>
              <a:rPr lang="ja-JP" altLang="en-US"/>
              <a:t>いる場合。てんかん</a:t>
            </a:r>
            <a:r>
              <a:rPr lang="ja-JP" altLang="en-US" dirty="0"/>
              <a:t>のある人だけでなく、どんな場合も、まず、乗せる前に</a:t>
            </a:r>
            <a:r>
              <a:rPr lang="ja-JP" altLang="en-US"/>
              <a:t>レストレーナを背板から握りこぶし一つ分ずらす</a:t>
            </a:r>
            <a:r>
              <a:rPr lang="ja-JP" altLang="en-US" dirty="0"/>
              <a:t>。</a:t>
            </a:r>
          </a:p>
        </p:txBody>
      </p:sp>
      <p:sp>
        <p:nvSpPr>
          <p:cNvPr id="4" name="スライド番号プレースホルダ 3"/>
          <p:cNvSpPr>
            <a:spLocks noGrp="1"/>
          </p:cNvSpPr>
          <p:nvPr>
            <p:ph type="sldNum" sz="quarter" idx="10"/>
          </p:nvPr>
        </p:nvSpPr>
        <p:spPr/>
        <p:txBody>
          <a:bodyPr/>
          <a:lstStyle/>
          <a:p>
            <a:fld id="{82E03CF5-C48E-0D49-A9AE-6E5FF0E34EAF}" type="slidenum">
              <a:rPr lang="ja-JP" altLang="en-US" smtClean="0"/>
              <a:pPr/>
              <a:t>40</a:t>
            </a:fld>
            <a:endParaRPr lang="ja-JP" altLang="en-US"/>
          </a:p>
        </p:txBody>
      </p:sp>
    </p:spTree>
    <p:extLst>
      <p:ext uri="{BB962C8B-B14F-4D97-AF65-F5344CB8AC3E}">
        <p14:creationId xmlns:p14="http://schemas.microsoft.com/office/powerpoint/2010/main" val="1667826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頭部を支える担当者がレストレーナーの肩部分を持って立てる。その時には術者は口腔内の物を取り除き終わっている</a:t>
            </a:r>
            <a:r>
              <a:rPr lang="ja-JP" altLang="en-US"/>
              <a:t>。開口器</a:t>
            </a:r>
            <a:r>
              <a:rPr lang="ja-JP" altLang="en-US" dirty="0"/>
              <a:t>は急がなくても良い。立ててかでもら外せる。バキューム担当者は、立て始めた時からバキュームを左口角から、上顎臼歯部頬側（頬粘膜に当てる）に入れ、掃き落としきれない物は出来るだけ吸引する。立て始めたら同時に材料係が、桶を床に置く。次にバキュームの予備を数本用意</a:t>
            </a:r>
            <a:r>
              <a:rPr lang="ja-JP" altLang="en-US"/>
              <a:t>する。バキュームが詰まったら素早く替える。</a:t>
            </a:r>
            <a:endParaRPr lang="ja-JP" altLang="en-US" dirty="0"/>
          </a:p>
        </p:txBody>
      </p:sp>
      <p:sp>
        <p:nvSpPr>
          <p:cNvPr id="4" name="スライド番号プレースホルダ 3"/>
          <p:cNvSpPr>
            <a:spLocks noGrp="1"/>
          </p:cNvSpPr>
          <p:nvPr>
            <p:ph type="sldNum" sz="quarter" idx="10"/>
          </p:nvPr>
        </p:nvSpPr>
        <p:spPr/>
        <p:txBody>
          <a:bodyPr/>
          <a:lstStyle/>
          <a:p>
            <a:fld id="{61B8A83B-B7B6-B045-9B30-F400D79EEA7B}" type="slidenum">
              <a:rPr lang="ja-JP" altLang="en-US" smtClean="0"/>
              <a:pPr/>
              <a:t>41</a:t>
            </a:fld>
            <a:endParaRPr lang="ja-JP" altLang="en-US"/>
          </a:p>
        </p:txBody>
      </p:sp>
    </p:spTree>
    <p:extLst>
      <p:ext uri="{BB962C8B-B14F-4D97-AF65-F5344CB8AC3E}">
        <p14:creationId xmlns:p14="http://schemas.microsoft.com/office/powerpoint/2010/main" val="208469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同時に</a:t>
            </a:r>
            <a:r>
              <a:rPr lang="en-US" altLang="ja-JP" dirty="0"/>
              <a:t>Dr.</a:t>
            </a:r>
            <a:r>
              <a:rPr lang="ja-JP" altLang="en-US" dirty="0"/>
              <a:t>が、患者の様子を観察しながら、</a:t>
            </a:r>
            <a:r>
              <a:rPr lang="ja-JP" altLang="en-US"/>
              <a:t>立って横から</a:t>
            </a:r>
            <a:r>
              <a:rPr lang="ja-JP" altLang="en-US" dirty="0"/>
              <a:t>、立てる。</a:t>
            </a:r>
          </a:p>
        </p:txBody>
      </p:sp>
      <p:sp>
        <p:nvSpPr>
          <p:cNvPr id="4" name="スライド番号プレースホルダ 3"/>
          <p:cNvSpPr>
            <a:spLocks noGrp="1"/>
          </p:cNvSpPr>
          <p:nvPr>
            <p:ph type="sldNum" sz="quarter" idx="10"/>
          </p:nvPr>
        </p:nvSpPr>
        <p:spPr/>
        <p:txBody>
          <a:bodyPr/>
          <a:lstStyle/>
          <a:p>
            <a:fld id="{82E03CF5-C48E-0D49-A9AE-6E5FF0E34EAF}" type="slidenum">
              <a:rPr lang="ja-JP" altLang="en-US" smtClean="0"/>
              <a:pPr/>
              <a:t>42</a:t>
            </a:fld>
            <a:endParaRPr lang="ja-JP" altLang="en-US"/>
          </a:p>
        </p:txBody>
      </p:sp>
    </p:spTree>
    <p:extLst>
      <p:ext uri="{BB962C8B-B14F-4D97-AF65-F5344CB8AC3E}">
        <p14:creationId xmlns:p14="http://schemas.microsoft.com/office/powerpoint/2010/main" val="4214241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とにかく、吐瀉物を誤嚥させないことが大切</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43</a:t>
            </a:fld>
            <a:endParaRPr kumimoji="1" lang="ja-JP" altLang="en-US"/>
          </a:p>
        </p:txBody>
      </p:sp>
    </p:spTree>
    <p:extLst>
      <p:ext uri="{BB962C8B-B14F-4D97-AF65-F5344CB8AC3E}">
        <p14:creationId xmlns:p14="http://schemas.microsoft.com/office/powerpoint/2010/main" val="876029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話をもとに戻しますが、そう言う訳で噛まれるにも色々なパターンが</a:t>
            </a:r>
            <a:r>
              <a:rPr lang="ja-JP" altLang="en-US"/>
              <a:t>あります。自分の指を守るだけでなく、ミラーやペンライトを噛み込ませて患者さんの歯を損傷させてもいけない。当たり前のことですが気をつけることが一番大切。</a:t>
            </a:r>
            <a:endParaRPr lang="ja-JP" altLang="en-US" dirty="0"/>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44</a:t>
            </a:fld>
            <a:endParaRPr lang="ja-JP" altLang="en-US"/>
          </a:p>
        </p:txBody>
      </p:sp>
    </p:spTree>
    <p:extLst>
      <p:ext uri="{BB962C8B-B14F-4D97-AF65-F5344CB8AC3E}">
        <p14:creationId xmlns:p14="http://schemas.microsoft.com/office/powerpoint/2010/main" val="222567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a:t>「ビーバー号</a:t>
            </a:r>
            <a:r>
              <a:rPr lang="ja-JP" altLang="en-US" dirty="0"/>
              <a:t>が来る、ビーバー号</a:t>
            </a:r>
            <a:r>
              <a:rPr lang="ja-JP" altLang="en-US"/>
              <a:t>が来る。」と、楽しみ</a:t>
            </a:r>
            <a:r>
              <a:rPr lang="ja-JP" altLang="en-US" dirty="0"/>
              <a:t>にしてくれている利用者もいる。</a:t>
            </a:r>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45</a:t>
            </a:fld>
            <a:endParaRPr lang="ja-JP" altLang="en-US"/>
          </a:p>
        </p:txBody>
      </p:sp>
    </p:spTree>
    <p:extLst>
      <p:ext uri="{BB962C8B-B14F-4D97-AF65-F5344CB8AC3E}">
        <p14:creationId xmlns:p14="http://schemas.microsoft.com/office/powerpoint/2010/main" val="9847165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施設職員は、保護者にはビーバー号の事を伝えても、利用者には分かるように伝えていないことがある。施設の一室を健診会場として使いやすいように配置換えを</a:t>
            </a:r>
            <a:r>
              <a:rPr lang="ja-JP" altLang="en-US"/>
              <a:t>する。それが自閉スペクトラム症などで、こだわりの強い方には辛い場合がある。</a:t>
            </a:r>
            <a:endParaRPr lang="ja-JP" altLang="en-US" dirty="0"/>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46</a:t>
            </a:fld>
            <a:endParaRPr lang="ja-JP" altLang="en-US"/>
          </a:p>
        </p:txBody>
      </p:sp>
    </p:spTree>
    <p:extLst>
      <p:ext uri="{BB962C8B-B14F-4D97-AF65-F5344CB8AC3E}">
        <p14:creationId xmlns:p14="http://schemas.microsoft.com/office/powerpoint/2010/main" val="4182613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a:t>例えば、私たちでも、小学校</a:t>
            </a:r>
            <a:r>
              <a:rPr lang="ja-JP" altLang="en-US" dirty="0"/>
              <a:t>のとき、教室のドアを開けると</a:t>
            </a:r>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47</a:t>
            </a:fld>
            <a:endParaRPr lang="ja-JP" altLang="en-US"/>
          </a:p>
        </p:txBody>
      </p:sp>
    </p:spTree>
    <p:extLst>
      <p:ext uri="{BB962C8B-B14F-4D97-AF65-F5344CB8AC3E}">
        <p14:creationId xmlns:p14="http://schemas.microsoft.com/office/powerpoint/2010/main" val="38473698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友達が授業を受けている</a:t>
            </a:r>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48</a:t>
            </a:fld>
            <a:endParaRPr lang="ja-JP" altLang="en-US"/>
          </a:p>
        </p:txBody>
      </p:sp>
    </p:spTree>
    <p:extLst>
      <p:ext uri="{BB962C8B-B14F-4D97-AF65-F5344CB8AC3E}">
        <p14:creationId xmlns:p14="http://schemas.microsoft.com/office/powerpoint/2010/main" val="28257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次の日いつものように、教室のドアを開けると</a:t>
            </a:r>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49</a:t>
            </a:fld>
            <a:endParaRPr lang="ja-JP" altLang="en-US"/>
          </a:p>
        </p:txBody>
      </p:sp>
    </p:spTree>
    <p:extLst>
      <p:ext uri="{BB962C8B-B14F-4D97-AF65-F5344CB8AC3E}">
        <p14:creationId xmlns:p14="http://schemas.microsoft.com/office/powerpoint/2010/main" val="97067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00" b="0" i="0" kern="1200">
                <a:solidFill>
                  <a:schemeClr val="tx1"/>
                </a:solidFill>
                <a:effectLst/>
                <a:latin typeface="MS Mincho" panose="02020609040205080304" pitchFamily="49" charset="-128"/>
                <a:ea typeface="MS Mincho" panose="02020609040205080304" pitchFamily="49" charset="-128"/>
                <a:cs typeface="+mn-cs"/>
              </a:rPr>
              <a:t>「子供叱るな来た道だもの。年寄り笑うな行く道だもの。来た道 行く道 二人旅。これから通る今日の道。通り直しのできぬ道」</a:t>
            </a:r>
            <a:endParaRPr kumimoji="1" lang="en-US" altLang="ja-JP" sz="1000" b="0" i="0" kern="1200" dirty="0">
              <a:solidFill>
                <a:schemeClr val="tx1"/>
              </a:solidFill>
              <a:effectLst/>
              <a:latin typeface="MS Mincho" panose="02020609040205080304" pitchFamily="49" charset="-128"/>
              <a:ea typeface="MS Mincho" panose="02020609040205080304" pitchFamily="49" charset="-128"/>
              <a:cs typeface="+mn-cs"/>
            </a:endParaRPr>
          </a:p>
          <a:p>
            <a:r>
              <a:rPr kumimoji="1" lang="ja-JP" altLang="en-US" sz="1000" b="0" i="0" kern="1200">
                <a:solidFill>
                  <a:schemeClr val="tx1"/>
                </a:solidFill>
                <a:effectLst/>
                <a:latin typeface="MS Mincho" panose="02020609040205080304" pitchFamily="49" charset="-128"/>
                <a:ea typeface="MS Mincho" panose="02020609040205080304" pitchFamily="49" charset="-128"/>
                <a:cs typeface="+mn-cs"/>
              </a:rPr>
              <a:t>二次医療機関名を知っていて、自院でできない患者さんにそこを紹介するのも、立派な支援。自分が無理なくできることからまず始めることが大切。</a:t>
            </a:r>
            <a:endParaRPr kumimoji="1" lang="en-US" altLang="ja-JP" sz="1000" b="0" i="0" kern="1200" dirty="0">
              <a:solidFill>
                <a:schemeClr val="tx1"/>
              </a:solidFill>
              <a:effectLst/>
              <a:latin typeface="MS Mincho" panose="02020609040205080304" pitchFamily="49" charset="-128"/>
              <a:ea typeface="MS Mincho" panose="02020609040205080304" pitchFamily="49" charset="-128"/>
              <a:cs typeface="+mn-cs"/>
            </a:endParaRPr>
          </a:p>
          <a:p>
            <a:r>
              <a:rPr kumimoji="1" lang="ja-JP" altLang="en-US" sz="1000" b="0" i="0" kern="1200">
                <a:solidFill>
                  <a:schemeClr val="tx1"/>
                </a:solidFill>
                <a:effectLst/>
                <a:latin typeface="MS Mincho" panose="02020609040205080304" pitchFamily="49" charset="-128"/>
                <a:ea typeface="MS Mincho" panose="02020609040205080304" pitchFamily="49" charset="-128"/>
                <a:cs typeface="+mn-cs"/>
              </a:rPr>
              <a:t>勉強することは、自分のできること、できないことが理解でき、双方にとって安全に支援できることが増えることです。</a:t>
            </a:r>
            <a:endParaRPr kumimoji="1" lang="ja-JP" altLang="en-US" sz="1000" b="0">
              <a:latin typeface="MS Mincho" panose="02020609040205080304" pitchFamily="49" charset="-128"/>
              <a:ea typeface="MS Mincho" panose="02020609040205080304" pitchFamily="49" charset="-128"/>
            </a:endParaRP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5</a:t>
            </a:fld>
            <a:endParaRPr kumimoji="1" lang="ja-JP" altLang="en-US"/>
          </a:p>
        </p:txBody>
      </p:sp>
    </p:spTree>
    <p:extLst>
      <p:ext uri="{BB962C8B-B14F-4D97-AF65-F5344CB8AC3E}">
        <p14:creationId xmlns:p14="http://schemas.microsoft.com/office/powerpoint/2010/main" val="31362795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こんなんになっていたら！　な、なんで！？？　　こんな中で、骸骨の一人が</a:t>
            </a:r>
            <a:r>
              <a:rPr lang="en-US" altLang="ja-JP" dirty="0"/>
              <a:t>,</a:t>
            </a:r>
            <a:r>
              <a:rPr lang="ja-JP" altLang="en-US" dirty="0"/>
              <a:t>「さあ、あなたの為なんだから私の言う事を聞きなさい！」。。聞けますか？</a:t>
            </a:r>
            <a:endParaRPr lang="en-US" altLang="ja-JP" dirty="0"/>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dirty="0"/>
              <a:t>次の日、いつも通り学校へ行けます</a:t>
            </a:r>
            <a:r>
              <a:rPr lang="ja-JP" altLang="en-US"/>
              <a:t>か？　　緊張して口を開けられないのが当たり前。と思っていると健診時に気持ちに余裕が生まれる。スムーズに私たち見知らぬ人間に、口を開けて見せてくれる方がえらい！　えらいなあ、と思ったら是非誉めてあげて下さい。全て分からなくても、なんとなく誉められたことは分かり、嬉しいものです。そこで雰囲気が和らぐと次の人にも良い影響が及びます。３歳児健診などでも、一人すごく泣き暴れる児がいるとそれに釣られて泣き出す児がいませんか。</a:t>
            </a:r>
          </a:p>
          <a:p>
            <a:endParaRPr lang="en-US" altLang="ja-JP" dirty="0"/>
          </a:p>
          <a:p>
            <a:endParaRPr lang="en-US" altLang="ja-JP" dirty="0"/>
          </a:p>
          <a:p>
            <a:endParaRPr lang="ja-JP" altLang="en-US" dirty="0"/>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50</a:t>
            </a:fld>
            <a:endParaRPr lang="ja-JP" altLang="en-US"/>
          </a:p>
        </p:txBody>
      </p:sp>
    </p:spTree>
    <p:extLst>
      <p:ext uri="{BB962C8B-B14F-4D97-AF65-F5344CB8AC3E}">
        <p14:creationId xmlns:p14="http://schemas.microsoft.com/office/powerpoint/2010/main" val="26114711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職員はまずそう言うことはないが、保護者の場合は、嘘をついて連れて来る場合がある。診療所近くにセブンイレブンがある。セブンイレブンに行こう。と言って連れてくる。駐車場に停めた時点で大騒ぎ。</a:t>
            </a:r>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51</a:t>
            </a:fld>
            <a:endParaRPr lang="ja-JP" altLang="en-US"/>
          </a:p>
        </p:txBody>
      </p:sp>
    </p:spTree>
    <p:extLst>
      <p:ext uri="{BB962C8B-B14F-4D97-AF65-F5344CB8AC3E}">
        <p14:creationId xmlns:p14="http://schemas.microsoft.com/office/powerpoint/2010/main" val="9813637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待合室の時点で緊張が強そうだったら、普段出来ること、歯磨きなどを待合室でさせる。（見慣れた絵本があると落ち着くこともある）　その時、診療室が見えるようにドアは開けておく。歯磨きで落ち着いて来たら、うがいを診療室に誘導する。スモールステップ</a:t>
            </a:r>
            <a:r>
              <a:rPr lang="ja-JP" altLang="en-US"/>
              <a:t>で！　本人を直接</a:t>
            </a:r>
            <a:r>
              <a:rPr lang="ja-JP" altLang="en-US" dirty="0"/>
              <a:t>誉めるより、保護者にこれが出来た、と誉めるのをさりげなく聞かせる方が効果的だったりする。</a:t>
            </a:r>
            <a:endParaRPr lang="en-US" altLang="ja-JP" dirty="0"/>
          </a:p>
          <a:p>
            <a:r>
              <a:rPr lang="ja-JP" altLang="en-US" dirty="0"/>
              <a:t>自宅でも学校でも本人も磨かないし、他の人にも磨かせない。という人は難しいことが多い。</a:t>
            </a:r>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52</a:t>
            </a:fld>
            <a:endParaRPr lang="ja-JP" altLang="en-US"/>
          </a:p>
        </p:txBody>
      </p:sp>
    </p:spTree>
    <p:extLst>
      <p:ext uri="{BB962C8B-B14F-4D97-AF65-F5344CB8AC3E}">
        <p14:creationId xmlns:p14="http://schemas.microsoft.com/office/powerpoint/2010/main" val="14177136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相手が大きい声を出すからといって、こちらまで大声になる必要はない。（難聴の場合は別ですが）こちらが穏やかに話すことで、落ち着く場合もある。あちこちから複数の人が話しかけるより、一人の人が、簡潔に話しかけた方が聞きやすい。</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54</a:t>
            </a:fld>
            <a:endParaRPr kumimoji="1" lang="ja-JP" altLang="en-US"/>
          </a:p>
        </p:txBody>
      </p:sp>
    </p:spTree>
    <p:extLst>
      <p:ext uri="{BB962C8B-B14F-4D97-AF65-F5344CB8AC3E}">
        <p14:creationId xmlns:p14="http://schemas.microsoft.com/office/powerpoint/2010/main" val="22971910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よっぽどこちらが何</a:t>
            </a:r>
            <a:r>
              <a:rPr lang="ja-JP" altLang="en-US"/>
              <a:t>かしでかすか、本人に何か耐えられない事がない限り</a:t>
            </a:r>
            <a:r>
              <a:rPr lang="ja-JP" altLang="en-US" dirty="0"/>
              <a:t>、このパターンは、まず無い。メガネやマスクが気になって取ろうとして、結果的に頬を引っ掻いてしまう、ということはあるかも。</a:t>
            </a:r>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55</a:t>
            </a:fld>
            <a:endParaRPr lang="ja-JP" altLang="en-US"/>
          </a:p>
        </p:txBody>
      </p:sp>
    </p:spTree>
    <p:extLst>
      <p:ext uri="{BB962C8B-B14F-4D97-AF65-F5344CB8AC3E}">
        <p14:creationId xmlns:p14="http://schemas.microsoft.com/office/powerpoint/2010/main" val="3645919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56</a:t>
            </a:fld>
            <a:endParaRPr kumimoji="1" lang="ja-JP" altLang="en-US"/>
          </a:p>
        </p:txBody>
      </p:sp>
    </p:spTree>
    <p:extLst>
      <p:ext uri="{BB962C8B-B14F-4D97-AF65-F5344CB8AC3E}">
        <p14:creationId xmlns:p14="http://schemas.microsoft.com/office/powerpoint/2010/main" val="8850582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唾を溜め込む人もいる。唾が一杯で口を開けられない事がある。飲み込めない時は、ティッシュなどに</a:t>
            </a:r>
            <a:r>
              <a:rPr lang="ja-JP" altLang="en-US"/>
              <a:t>出させる。診療所の場合は、たまった唾をバキュームで吸ってあげることで、治療に協力的になることがある。</a:t>
            </a:r>
            <a:endParaRPr lang="ja-JP" altLang="en-US" dirty="0"/>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57</a:t>
            </a:fld>
            <a:endParaRPr lang="ja-JP" altLang="en-US"/>
          </a:p>
        </p:txBody>
      </p:sp>
    </p:spTree>
    <p:extLst>
      <p:ext uri="{BB962C8B-B14F-4D97-AF65-F5344CB8AC3E}">
        <p14:creationId xmlns:p14="http://schemas.microsoft.com/office/powerpoint/2010/main" val="18190292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声の大きさのコントロール不良の場合、余計飛んでくる。多めに見てあげて下さい。診療室では鼻呼吸の検査や、口唇強化訓練なども</a:t>
            </a:r>
            <a:r>
              <a:rPr lang="ja-JP" altLang="en-US"/>
              <a:t>取り入れて頂ければ良いと思います。</a:t>
            </a:r>
            <a:endParaRPr lang="ja-JP" altLang="en-US" dirty="0"/>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58</a:t>
            </a:fld>
            <a:endParaRPr lang="ja-JP" altLang="en-US"/>
          </a:p>
        </p:txBody>
      </p:sp>
    </p:spTree>
    <p:extLst>
      <p:ext uri="{BB962C8B-B14F-4D97-AF65-F5344CB8AC3E}">
        <p14:creationId xmlns:p14="http://schemas.microsoft.com/office/powerpoint/2010/main" val="9401192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いつもスプーンをパームグリップで握っている人にペングリップで歯ブラシを持ちなさいという指導をしても無意味。ここはこうして、ここはこうして、と全部磨き方を説明しても記憶に残らない。今の持ち方で一箇所でもよりよく磨けるところ、方法を探して褒める。</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59</a:t>
            </a:fld>
            <a:endParaRPr kumimoji="1" lang="ja-JP" altLang="en-US"/>
          </a:p>
        </p:txBody>
      </p:sp>
    </p:spTree>
    <p:extLst>
      <p:ext uri="{BB962C8B-B14F-4D97-AF65-F5344CB8AC3E}">
        <p14:creationId xmlns:p14="http://schemas.microsoft.com/office/powerpoint/2010/main" val="3987799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a:t>生活介護施設なら、歯磨きの見守り、声かけ、介助磨き、摂食嚥下指導も職員の仕事の範疇。ただし就労支援施設の職員にとっては、それは業務外のこと。（私たちが施設に行って、「ついでだからオムツ交換もして行って。」と言われるのと同じこと）。それを踏まえた上で、業務外だけれども、利用者さんのために、少しサポートしようかな、という気持ちになってもらえるような指導をすることが大切。</a:t>
            </a:r>
          </a:p>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60</a:t>
            </a:fld>
            <a:endParaRPr kumimoji="1" lang="ja-JP" altLang="en-US"/>
          </a:p>
        </p:txBody>
      </p:sp>
    </p:spTree>
    <p:extLst>
      <p:ext uri="{BB962C8B-B14F-4D97-AF65-F5344CB8AC3E}">
        <p14:creationId xmlns:p14="http://schemas.microsoft.com/office/powerpoint/2010/main" val="51796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ICF</a:t>
            </a:r>
            <a:r>
              <a:rPr kumimoji="1" lang="ja-JP" altLang="en-US"/>
              <a:t>では</a:t>
            </a:r>
            <a:r>
              <a:rPr kumimoji="1" lang="en-US" altLang="ja-JP" dirty="0"/>
              <a:t>『</a:t>
            </a:r>
            <a:r>
              <a:rPr kumimoji="1" lang="ja-JP" altLang="en-US"/>
              <a:t>生活機能（人が生きていくこと）</a:t>
            </a:r>
            <a:r>
              <a:rPr kumimoji="1" lang="en-US" altLang="ja-JP" dirty="0"/>
              <a:t>』</a:t>
            </a:r>
            <a:r>
              <a:rPr kumimoji="1" lang="ja-JP" altLang="en-US"/>
              <a:t>が何らかの理由で制限されている状況を</a:t>
            </a:r>
            <a:r>
              <a:rPr kumimoji="1" lang="en-US" altLang="ja-JP" dirty="0"/>
              <a:t>『</a:t>
            </a:r>
            <a:r>
              <a:rPr kumimoji="1" lang="ja-JP" altLang="en-US"/>
              <a:t>障害</a:t>
            </a:r>
            <a:r>
              <a:rPr kumimoji="1" lang="en-US" altLang="ja-JP" dirty="0"/>
              <a:t>』</a:t>
            </a:r>
            <a:r>
              <a:rPr kumimoji="1" lang="ja-JP" altLang="en-US"/>
              <a:t>としています。矢印が双方向になっていることに注目！　環境因子を変える事で生活機能も変えることが可能な場合もあるいうことです。どういう支援をすることで、その人の生活機能が向上するのか。受診拒否がその人にどういう影響を及ぼすのか、考えて見てください。</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6</a:t>
            </a:fld>
            <a:endParaRPr kumimoji="1" lang="ja-JP" altLang="en-US"/>
          </a:p>
        </p:txBody>
      </p:sp>
    </p:spTree>
    <p:extLst>
      <p:ext uri="{BB962C8B-B14F-4D97-AF65-F5344CB8AC3E}">
        <p14:creationId xmlns:p14="http://schemas.microsoft.com/office/powerpoint/2010/main" val="37578727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行きつ戻りつしながら、障害の受容には長い時間がかかる。衝撃、拒否、恥辱、自責、葛藤、苦痛、嫉妬、過保護、排斥、適応</a:t>
            </a:r>
            <a:endParaRPr lang="en-US" altLang="ja-JP" dirty="0"/>
          </a:p>
          <a:p>
            <a:r>
              <a:rPr lang="ja-JP" altLang="en-US" dirty="0"/>
              <a:t>悲しみと怒りはずっとベースに残り続ける。</a:t>
            </a:r>
            <a:endParaRPr lang="en-US" altLang="ja-JP" dirty="0"/>
          </a:p>
          <a:p>
            <a:endParaRPr lang="ja-JP" altLang="en-US" dirty="0"/>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61</a:t>
            </a:fld>
            <a:endParaRPr lang="ja-JP" altLang="en-US"/>
          </a:p>
        </p:txBody>
      </p:sp>
    </p:spTree>
    <p:extLst>
      <p:ext uri="{BB962C8B-B14F-4D97-AF65-F5344CB8AC3E}">
        <p14:creationId xmlns:p14="http://schemas.microsoft.com/office/powerpoint/2010/main" val="9713471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a:t>子供</a:t>
            </a:r>
            <a:r>
              <a:rPr lang="ja-JP" altLang="en-US" dirty="0"/>
              <a:t>のことだけでなく家族機能の危機、生活リズムの乱れ、経済的心理身体的負担の増加、人間関係（夫婦、親子、兄弟姉妹、祖父母や親戚など）</a:t>
            </a:r>
            <a:r>
              <a:rPr lang="ja-JP" altLang="en-US"/>
              <a:t>の変化。</a:t>
            </a:r>
            <a:endParaRPr lang="en-US" altLang="ja-JP" dirty="0"/>
          </a:p>
          <a:p>
            <a:r>
              <a:rPr lang="ja-JP" altLang="en-US" dirty="0"/>
              <a:t>施設職員もがんばっています。責めるので</a:t>
            </a:r>
            <a:r>
              <a:rPr lang="ja-JP" altLang="en-US"/>
              <a:t>はなく、実現可能な方法</a:t>
            </a:r>
            <a:r>
              <a:rPr lang="ja-JP" altLang="en-US" dirty="0"/>
              <a:t>を、一緒に考えて下さい</a:t>
            </a:r>
            <a:endParaRPr lang="en-US" altLang="ja-JP" dirty="0"/>
          </a:p>
        </p:txBody>
      </p:sp>
      <p:sp>
        <p:nvSpPr>
          <p:cNvPr id="4" name="スライド番号プレースホルダ 3"/>
          <p:cNvSpPr>
            <a:spLocks noGrp="1"/>
          </p:cNvSpPr>
          <p:nvPr>
            <p:ph type="sldNum" sz="quarter" idx="10"/>
          </p:nvPr>
        </p:nvSpPr>
        <p:spPr/>
        <p:txBody>
          <a:bodyPr/>
          <a:lstStyle/>
          <a:p>
            <a:fld id="{B13AAE86-7F02-064F-9A57-2773A67C1E6D}" type="slidenum">
              <a:rPr lang="ja-JP" altLang="en-US" smtClean="0"/>
              <a:pPr/>
              <a:t>62</a:t>
            </a:fld>
            <a:endParaRPr lang="ja-JP" altLang="en-US"/>
          </a:p>
        </p:txBody>
      </p:sp>
    </p:spTree>
    <p:extLst>
      <p:ext uri="{BB962C8B-B14F-4D97-AF65-F5344CB8AC3E}">
        <p14:creationId xmlns:p14="http://schemas.microsoft.com/office/powerpoint/2010/main" val="7784639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63</a:t>
            </a:fld>
            <a:endParaRPr kumimoji="1" lang="ja-JP" altLang="en-US"/>
          </a:p>
        </p:txBody>
      </p:sp>
    </p:spTree>
    <p:extLst>
      <p:ext uri="{BB962C8B-B14F-4D97-AF65-F5344CB8AC3E}">
        <p14:creationId xmlns:p14="http://schemas.microsoft.com/office/powerpoint/2010/main" val="4005164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ln/>
        </p:spPr>
      </p:sp>
      <p:sp>
        <p:nvSpPr>
          <p:cNvPr id="95235" name="Rectangle 2"/>
          <p:cNvSpPr txBox="1">
            <a:spLocks noGrp="1" noChangeArrowheads="1"/>
          </p:cNvSpPr>
          <p:nvPr>
            <p:ph type="body" idx="1"/>
          </p:nvPr>
        </p:nvSpPr>
        <p:spPr>
          <a:noFill/>
          <a:ln/>
        </p:spPr>
        <p:txBody>
          <a:bodyPr wrap="none" lIns="92542" tIns="46271" rIns="92542" bIns="46271" anchor="ctr"/>
          <a:lstStyle/>
          <a:p>
            <a:r>
              <a:rPr kumimoji="0" lang="ja-JP" altLang="en-US">
                <a:latin typeface="Times New Roman" pitchFamily="-102" charset="0"/>
                <a:ea typeface="ＭＳ Ｐゴシック" pitchFamily="-102" charset="-128"/>
                <a:cs typeface="ＭＳ Ｐゴシック" pitchFamily="-102" charset="-128"/>
              </a:rPr>
              <a:t>ビーバー号事業派遣からの委託事業です。私たちの税金で行われている事業です。</a:t>
            </a:r>
            <a:r>
              <a:rPr kumimoji="0" lang="en-US" altLang="ja-JP" dirty="0">
                <a:latin typeface="Times New Roman" pitchFamily="-102" charset="0"/>
                <a:ea typeface="ＭＳ Ｐゴシック" pitchFamily="-102" charset="-128"/>
                <a:cs typeface="ＭＳ Ｐゴシック" pitchFamily="-102" charset="-128"/>
              </a:rPr>
              <a:t>1</a:t>
            </a:r>
            <a:r>
              <a:rPr kumimoji="0" lang="ja-JP" altLang="en-US">
                <a:latin typeface="Times New Roman" pitchFamily="-102" charset="0"/>
                <a:ea typeface="ＭＳ Ｐゴシック" pitchFamily="-102" charset="-128"/>
                <a:cs typeface="ＭＳ Ｐゴシック" pitchFamily="-102" charset="-128"/>
              </a:rPr>
              <a:t>日の出動を大切にしてください。</a:t>
            </a:r>
            <a:endParaRPr kumimoji="0" lang="ja-JP" altLang="en-US" dirty="0">
              <a:latin typeface="Times New Roman" pitchFamily="-102" charset="0"/>
              <a:ea typeface="ＭＳ Ｐゴシック" pitchFamily="-102" charset="-128"/>
              <a:cs typeface="ＭＳ Ｐゴシック" pitchFamily="-102" charset="-128"/>
            </a:endParaRPr>
          </a:p>
        </p:txBody>
      </p:sp>
    </p:spTree>
    <p:extLst>
      <p:ext uri="{BB962C8B-B14F-4D97-AF65-F5344CB8AC3E}">
        <p14:creationId xmlns:p14="http://schemas.microsoft.com/office/powerpoint/2010/main" val="3251677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7</a:t>
            </a:fld>
            <a:endParaRPr kumimoji="1" lang="ja-JP" altLang="en-US"/>
          </a:p>
        </p:txBody>
      </p:sp>
    </p:spTree>
    <p:extLst>
      <p:ext uri="{BB962C8B-B14F-4D97-AF65-F5344CB8AC3E}">
        <p14:creationId xmlns:p14="http://schemas.microsoft.com/office/powerpoint/2010/main" val="566927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障害特性は知っておくと良いでしょう。こちらがある程度の知識を持っていると、本人や保護者が安心してくれる事があります。ただ、</a:t>
            </a:r>
            <a:r>
              <a:rPr kumimoji="1" lang="ja-JP" altLang="en-US"/>
              <a:t>同じ障害名でも、重症度、生活環境、生育歴、本人の性格などによって、その状態は、それぞれの人によって異なり、個別に対応することが大切です。</a:t>
            </a:r>
            <a:r>
              <a:rPr kumimoji="1" lang="en-US" altLang="ja-JP" dirty="0"/>
              <a:t>『</a:t>
            </a:r>
            <a:r>
              <a:rPr kumimoji="1" lang="ja-JP" altLang="en-US"/>
              <a:t>脳性麻痺の児</a:t>
            </a:r>
            <a:r>
              <a:rPr kumimoji="1" lang="en-US" altLang="ja-JP" dirty="0"/>
              <a:t>』</a:t>
            </a:r>
            <a:r>
              <a:rPr kumimoji="1" lang="ja-JP" altLang="en-US"/>
              <a:t>ではなく、</a:t>
            </a:r>
            <a:r>
              <a:rPr kumimoji="1" lang="en-US" altLang="ja-JP" dirty="0"/>
              <a:t>『</a:t>
            </a:r>
            <a:r>
              <a:rPr kumimoji="1" lang="ja-JP" altLang="en-US"/>
              <a:t>〇〇君</a:t>
            </a:r>
            <a:r>
              <a:rPr kumimoji="1" lang="en-US" altLang="ja-JP" dirty="0"/>
              <a:t>』</a:t>
            </a:r>
            <a:r>
              <a:rPr kumimoji="1" lang="ja-JP" altLang="en-US"/>
              <a:t>です。自閉症は、絵カードを見せれば話が通じる、などと思い込んではいけません。耳で聞くより、目で見た方が理解しやすい人が多い、というだけです。逆を言えば、絵カードがなくてもコミュニケーションは可能です。</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8</a:t>
            </a:fld>
            <a:endParaRPr kumimoji="1" lang="ja-JP" altLang="en-US"/>
          </a:p>
        </p:txBody>
      </p:sp>
    </p:spTree>
    <p:extLst>
      <p:ext uri="{BB962C8B-B14F-4D97-AF65-F5344CB8AC3E}">
        <p14:creationId xmlns:p14="http://schemas.microsoft.com/office/powerpoint/2010/main" val="416595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脳の病変自体は、変化しない。</a:t>
            </a:r>
          </a:p>
        </p:txBody>
      </p:sp>
      <p:sp>
        <p:nvSpPr>
          <p:cNvPr id="4" name="スライド番号プレースホルダー 3"/>
          <p:cNvSpPr>
            <a:spLocks noGrp="1"/>
          </p:cNvSpPr>
          <p:nvPr>
            <p:ph type="sldNum" sz="quarter" idx="10"/>
          </p:nvPr>
        </p:nvSpPr>
        <p:spPr/>
        <p:txBody>
          <a:bodyPr/>
          <a:lstStyle/>
          <a:p>
            <a:fld id="{6D6BC50F-24DA-FA4F-ACD1-566ADE760B35}" type="slidenum">
              <a:rPr kumimoji="1" lang="ja-JP" altLang="en-US" smtClean="0"/>
              <a:t>9</a:t>
            </a:fld>
            <a:endParaRPr kumimoji="1" lang="ja-JP" altLang="en-US"/>
          </a:p>
        </p:txBody>
      </p:sp>
    </p:spTree>
    <p:extLst>
      <p:ext uri="{BB962C8B-B14F-4D97-AF65-F5344CB8AC3E}">
        <p14:creationId xmlns:p14="http://schemas.microsoft.com/office/powerpoint/2010/main" val="3509484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fld id="{11994E55-99C8-DD48-96B9-F92229979581}" type="datetime1">
              <a:rPr kumimoji="1" lang="ja-JP" altLang="en-US" smtClean="0"/>
              <a:t>2018/5/30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3435DA3-2B49-FD43-B8FA-326907F11622}" type="slidenum">
              <a:rPr kumimoji="1" lang="ja-JP" altLang="en-US" smtClean="0"/>
              <a:t>‹#›</a:t>
            </a:fld>
            <a:endParaRPr kumimoji="1" lang="ja-JP" altLang="en-US"/>
          </a:p>
        </p:txBody>
      </p:sp>
    </p:spTree>
    <p:extLst>
      <p:ext uri="{BB962C8B-B14F-4D97-AF65-F5344CB8AC3E}">
        <p14:creationId xmlns:p14="http://schemas.microsoft.com/office/powerpoint/2010/main" val="174970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7D57CD-870E-BA4A-9F27-A555EAF2FACB}" type="datetime1">
              <a:rPr kumimoji="1" lang="ja-JP" altLang="en-US" smtClean="0"/>
              <a:t>2018/5/30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3435DA3-2B49-FD43-B8FA-326907F11622}" type="slidenum">
              <a:rPr kumimoji="1" lang="ja-JP" altLang="en-US" smtClean="0"/>
              <a:t>‹#›</a:t>
            </a:fld>
            <a:endParaRPr kumimoji="1" lang="ja-JP" altLang="en-US"/>
          </a:p>
        </p:txBody>
      </p:sp>
    </p:spTree>
    <p:extLst>
      <p:ext uri="{BB962C8B-B14F-4D97-AF65-F5344CB8AC3E}">
        <p14:creationId xmlns:p14="http://schemas.microsoft.com/office/powerpoint/2010/main" val="1318030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7F97BC6-2B24-7742-B8E1-881BE0DB286E}" type="datetime1">
              <a:rPr kumimoji="1" lang="ja-JP" altLang="en-US" smtClean="0"/>
              <a:t>2018/5/30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3435DA3-2B49-FD43-B8FA-326907F11622}" type="slidenum">
              <a:rPr kumimoji="1" lang="ja-JP" altLang="en-US" smtClean="0"/>
              <a:t>‹#›</a:t>
            </a:fld>
            <a:endParaRPr kumimoji="1" lang="ja-JP" altLang="en-US"/>
          </a:p>
        </p:txBody>
      </p:sp>
    </p:spTree>
    <p:extLst>
      <p:ext uri="{BB962C8B-B14F-4D97-AF65-F5344CB8AC3E}">
        <p14:creationId xmlns:p14="http://schemas.microsoft.com/office/powerpoint/2010/main" val="2533320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8AEB78-D0FE-094E-B5EF-00E1C8BBEE98}" type="datetime1">
              <a:rPr kumimoji="1" lang="ja-JP" altLang="en-US" smtClean="0"/>
              <a:t>2018/5/30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3435DA3-2B49-FD43-B8FA-326907F11622}" type="slidenum">
              <a:rPr kumimoji="1" lang="ja-JP" altLang="en-US" smtClean="0"/>
              <a:t>‹#›</a:t>
            </a:fld>
            <a:endParaRPr kumimoji="1" lang="ja-JP" altLang="en-US"/>
          </a:p>
        </p:txBody>
      </p:sp>
    </p:spTree>
    <p:extLst>
      <p:ext uri="{BB962C8B-B14F-4D97-AF65-F5344CB8AC3E}">
        <p14:creationId xmlns:p14="http://schemas.microsoft.com/office/powerpoint/2010/main" val="25681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5EE7817-1D64-9943-8B5C-DCACD97424C1}" type="datetime1">
              <a:rPr kumimoji="1" lang="ja-JP" altLang="en-US" smtClean="0"/>
              <a:t>2018/5/30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3435DA3-2B49-FD43-B8FA-326907F11622}" type="slidenum">
              <a:rPr kumimoji="1" lang="ja-JP" altLang="en-US" smtClean="0"/>
              <a:t>‹#›</a:t>
            </a:fld>
            <a:endParaRPr kumimoji="1" lang="ja-JP" altLang="en-US"/>
          </a:p>
        </p:txBody>
      </p:sp>
    </p:spTree>
    <p:extLst>
      <p:ext uri="{BB962C8B-B14F-4D97-AF65-F5344CB8AC3E}">
        <p14:creationId xmlns:p14="http://schemas.microsoft.com/office/powerpoint/2010/main" val="1492962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26D7456-A8E9-B446-B4F5-654DCA478193}" type="datetime1">
              <a:rPr kumimoji="1" lang="ja-JP" altLang="en-US" smtClean="0"/>
              <a:t>2018/5/30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3435DA3-2B49-FD43-B8FA-326907F11622}" type="slidenum">
              <a:rPr kumimoji="1" lang="ja-JP" altLang="en-US" smtClean="0"/>
              <a:t>‹#›</a:t>
            </a:fld>
            <a:endParaRPr kumimoji="1" lang="ja-JP" altLang="en-US"/>
          </a:p>
        </p:txBody>
      </p:sp>
    </p:spTree>
    <p:extLst>
      <p:ext uri="{BB962C8B-B14F-4D97-AF65-F5344CB8AC3E}">
        <p14:creationId xmlns:p14="http://schemas.microsoft.com/office/powerpoint/2010/main" val="157623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FEC9B32-4839-3840-87DF-7574B4E5A518}" type="datetime1">
              <a:rPr kumimoji="1" lang="ja-JP" altLang="en-US" smtClean="0"/>
              <a:t>2018/5/30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3435DA3-2B49-FD43-B8FA-326907F11622}" type="slidenum">
              <a:rPr kumimoji="1" lang="ja-JP" altLang="en-US" smtClean="0"/>
              <a:t>‹#›</a:t>
            </a:fld>
            <a:endParaRPr kumimoji="1" lang="ja-JP" altLang="en-US"/>
          </a:p>
        </p:txBody>
      </p:sp>
    </p:spTree>
    <p:extLst>
      <p:ext uri="{BB962C8B-B14F-4D97-AF65-F5344CB8AC3E}">
        <p14:creationId xmlns:p14="http://schemas.microsoft.com/office/powerpoint/2010/main" val="578575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B581B5-5621-6E4C-9FB8-638DBF9EB418}" type="datetime1">
              <a:rPr kumimoji="1" lang="ja-JP" altLang="en-US" smtClean="0"/>
              <a:t>2018/5/30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3435DA3-2B49-FD43-B8FA-326907F11622}" type="slidenum">
              <a:rPr kumimoji="1" lang="ja-JP" altLang="en-US" smtClean="0"/>
              <a:t>‹#›</a:t>
            </a:fld>
            <a:endParaRPr kumimoji="1" lang="ja-JP" altLang="en-US"/>
          </a:p>
        </p:txBody>
      </p:sp>
    </p:spTree>
    <p:extLst>
      <p:ext uri="{BB962C8B-B14F-4D97-AF65-F5344CB8AC3E}">
        <p14:creationId xmlns:p14="http://schemas.microsoft.com/office/powerpoint/2010/main" val="333513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AE6D4-D1D2-6444-83D7-2119CAFC7D6E}" type="datetime1">
              <a:rPr kumimoji="1" lang="ja-JP" altLang="en-US" smtClean="0"/>
              <a:t>2018/5/30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3435DA3-2B49-FD43-B8FA-326907F11622}" type="slidenum">
              <a:rPr kumimoji="1" lang="ja-JP" altLang="en-US" smtClean="0"/>
              <a:t>‹#›</a:t>
            </a:fld>
            <a:endParaRPr kumimoji="1" lang="ja-JP" altLang="en-US"/>
          </a:p>
        </p:txBody>
      </p:sp>
    </p:spTree>
    <p:extLst>
      <p:ext uri="{BB962C8B-B14F-4D97-AF65-F5344CB8AC3E}">
        <p14:creationId xmlns:p14="http://schemas.microsoft.com/office/powerpoint/2010/main" val="1256714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8813CA-E76B-7D46-A210-7C1548325CFA}" type="datetime1">
              <a:rPr kumimoji="1" lang="ja-JP" altLang="en-US" smtClean="0"/>
              <a:t>2018/5/30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3435DA3-2B49-FD43-B8FA-326907F11622}" type="slidenum">
              <a:rPr kumimoji="1" lang="ja-JP" altLang="en-US" smtClean="0"/>
              <a:t>‹#›</a:t>
            </a:fld>
            <a:endParaRPr kumimoji="1" lang="ja-JP" altLang="en-US"/>
          </a:p>
        </p:txBody>
      </p:sp>
    </p:spTree>
    <p:extLst>
      <p:ext uri="{BB962C8B-B14F-4D97-AF65-F5344CB8AC3E}">
        <p14:creationId xmlns:p14="http://schemas.microsoft.com/office/powerpoint/2010/main" val="1244203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F29F066-1164-8240-83B7-E7086ED7B77F}" type="datetime1">
              <a:rPr kumimoji="1" lang="ja-JP" altLang="en-US" smtClean="0"/>
              <a:t>2018/5/30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3435DA3-2B49-FD43-B8FA-326907F11622}" type="slidenum">
              <a:rPr kumimoji="1" lang="ja-JP" altLang="en-US" smtClean="0"/>
              <a:t>‹#›</a:t>
            </a:fld>
            <a:endParaRPr kumimoji="1" lang="ja-JP" altLang="en-US"/>
          </a:p>
        </p:txBody>
      </p:sp>
    </p:spTree>
    <p:extLst>
      <p:ext uri="{BB962C8B-B14F-4D97-AF65-F5344CB8AC3E}">
        <p14:creationId xmlns:p14="http://schemas.microsoft.com/office/powerpoint/2010/main" val="1550568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12E38-7EF2-8B49-9D7F-D2C7786D1747}" type="datetime1">
              <a:rPr kumimoji="1" lang="ja-JP" altLang="en-US" smtClean="0"/>
              <a:t>2018/5/30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35DA3-2B49-FD43-B8FA-326907F11622}" type="slidenum">
              <a:rPr kumimoji="1" lang="ja-JP" altLang="en-US" smtClean="0"/>
              <a:t>‹#›</a:t>
            </a:fld>
            <a:endParaRPr kumimoji="1" lang="ja-JP" altLang="en-US"/>
          </a:p>
        </p:txBody>
      </p:sp>
    </p:spTree>
    <p:extLst>
      <p:ext uri="{BB962C8B-B14F-4D97-AF65-F5344CB8AC3E}">
        <p14:creationId xmlns:p14="http://schemas.microsoft.com/office/powerpoint/2010/main" val="2210990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 xmlns:a16="http://schemas.microsoft.com/office/drawing/2014/main" id="{BEF46149-5022-324F-86B1-7C1CB040DFD5}"/>
              </a:ext>
            </a:extLst>
          </p:cNvPr>
          <p:cNvPicPr>
            <a:picLocks noChangeAspect="1"/>
          </p:cNvPicPr>
          <p:nvPr/>
        </p:nvPicPr>
        <p:blipFill>
          <a:blip r:embed="rId3"/>
          <a:stretch>
            <a:fillRect/>
          </a:stretch>
        </p:blipFill>
        <p:spPr>
          <a:xfrm>
            <a:off x="0" y="0"/>
            <a:ext cx="9144000" cy="6858000"/>
          </a:xfrm>
          <a:prstGeom prst="rect">
            <a:avLst/>
          </a:prstGeom>
        </p:spPr>
      </p:pic>
      <p:sp>
        <p:nvSpPr>
          <p:cNvPr id="12" name="タイトル 11">
            <a:extLst>
              <a:ext uri="{FF2B5EF4-FFF2-40B4-BE49-F238E27FC236}">
                <a16:creationId xmlns="" xmlns:a16="http://schemas.microsoft.com/office/drawing/2014/main" id="{F21C4ADC-DE06-3247-865D-0C0780C5184A}"/>
              </a:ext>
            </a:extLst>
          </p:cNvPr>
          <p:cNvSpPr>
            <a:spLocks noGrp="1"/>
          </p:cNvSpPr>
          <p:nvPr>
            <p:ph type="title"/>
          </p:nvPr>
        </p:nvSpPr>
        <p:spPr>
          <a:xfrm>
            <a:off x="0" y="733647"/>
            <a:ext cx="9144000" cy="2250853"/>
          </a:xfrm>
        </p:spPr>
        <p:txBody>
          <a:bodyPr>
            <a:normAutofit fontScale="90000"/>
          </a:bodyPr>
          <a:lstStyle/>
          <a:p>
            <a:pPr algn="ctr"/>
            <a:r>
              <a:rPr kumimoji="1" lang="ja-JP" altLang="en-US" sz="4000" b="1">
                <a:latin typeface="MS Mincho" panose="02020609040205080304" pitchFamily="49" charset="-128"/>
                <a:ea typeface="MS Mincho" panose="02020609040205080304" pitchFamily="49" charset="-128"/>
              </a:rPr>
              <a:t>心身障害児</a:t>
            </a:r>
            <a:r>
              <a:rPr kumimoji="1" lang="en-US" altLang="ja-JP" sz="4000" b="1" dirty="0">
                <a:latin typeface="MS Mincho" panose="02020609040205080304" pitchFamily="49" charset="-128"/>
                <a:ea typeface="MS Mincho" panose="02020609040205080304" pitchFamily="49" charset="-128"/>
              </a:rPr>
              <a:t>(</a:t>
            </a:r>
            <a:r>
              <a:rPr kumimoji="1" lang="ja-JP" altLang="en-US" sz="4000" b="1">
                <a:latin typeface="MS Mincho" panose="02020609040205080304" pitchFamily="49" charset="-128"/>
                <a:ea typeface="MS Mincho" panose="02020609040205080304" pitchFamily="49" charset="-128"/>
              </a:rPr>
              <a:t>者</a:t>
            </a:r>
            <a:r>
              <a:rPr kumimoji="1" lang="en-US" altLang="ja-JP" sz="4000" b="1" dirty="0">
                <a:latin typeface="MS Mincho" panose="02020609040205080304" pitchFamily="49" charset="-128"/>
                <a:ea typeface="MS Mincho" panose="02020609040205080304" pitchFamily="49" charset="-128"/>
              </a:rPr>
              <a:t>)</a:t>
            </a:r>
            <a:r>
              <a:rPr kumimoji="1" lang="ja-JP" altLang="en-US" sz="4000" b="1">
                <a:latin typeface="MS Mincho" panose="02020609040205080304" pitchFamily="49" charset="-128"/>
                <a:ea typeface="MS Mincho" panose="02020609040205080304" pitchFamily="49" charset="-128"/>
              </a:rPr>
              <a:t>歯科保健</a:t>
            </a:r>
            <a:r>
              <a:rPr lang="ja-JP" altLang="en-US" sz="4000" b="1">
                <a:latin typeface="MS Mincho" panose="02020609040205080304" pitchFamily="49" charset="-128"/>
                <a:ea typeface="MS Mincho" panose="02020609040205080304" pitchFamily="49" charset="-128"/>
              </a:rPr>
              <a:t>巡回診療指導事業</a:t>
            </a:r>
            <a:r>
              <a:rPr lang="ja-JP" altLang="en-US" sz="4000">
                <a:latin typeface="MS Mincho" panose="02020609040205080304" pitchFamily="49" charset="-128"/>
                <a:ea typeface="MS Mincho" panose="02020609040205080304" pitchFamily="49" charset="-128"/>
              </a:rPr>
              <a:t>（ビーバー号事業）</a:t>
            </a:r>
            <a:r>
              <a:rPr lang="en-US" altLang="ja-JP" sz="4000" dirty="0">
                <a:latin typeface="MS Mincho" panose="02020609040205080304" pitchFamily="49" charset="-128"/>
                <a:ea typeface="MS Mincho" panose="02020609040205080304" pitchFamily="49" charset="-128"/>
              </a:rPr>
              <a:t/>
            </a:r>
            <a:br>
              <a:rPr lang="en-US" altLang="ja-JP" sz="4000" dirty="0">
                <a:latin typeface="MS Mincho" panose="02020609040205080304" pitchFamily="49" charset="-128"/>
                <a:ea typeface="MS Mincho" panose="02020609040205080304" pitchFamily="49" charset="-128"/>
              </a:rPr>
            </a:br>
            <a:r>
              <a:rPr lang="ja-JP" altLang="en-US" sz="3600">
                <a:latin typeface="MS Mincho" panose="02020609040205080304" pitchFamily="49" charset="-128"/>
                <a:ea typeface="MS Mincho" panose="02020609040205080304" pitchFamily="49" charset="-128"/>
              </a:rPr>
              <a:t>千葉県歯科医師会障がい福祉保健委員会</a:t>
            </a:r>
            <a:r>
              <a:rPr kumimoji="1" lang="en-US" altLang="ja-JP" sz="4000" dirty="0">
                <a:latin typeface="MS Mincho" panose="02020609040205080304" pitchFamily="49" charset="-128"/>
                <a:ea typeface="MS Mincho" panose="02020609040205080304" pitchFamily="49" charset="-128"/>
              </a:rPr>
              <a:t/>
            </a:r>
            <a:br>
              <a:rPr kumimoji="1" lang="en-US" altLang="ja-JP" sz="4000" dirty="0">
                <a:latin typeface="MS Mincho" panose="02020609040205080304" pitchFamily="49" charset="-128"/>
                <a:ea typeface="MS Mincho" panose="02020609040205080304" pitchFamily="49" charset="-128"/>
              </a:rPr>
            </a:br>
            <a:r>
              <a:rPr kumimoji="1" lang="ja-JP" altLang="en-US">
                <a:latin typeface="MS Mincho" panose="02020609040205080304" pitchFamily="49" charset="-128"/>
                <a:ea typeface="MS Mincho" panose="02020609040205080304" pitchFamily="49" charset="-128"/>
              </a:rPr>
              <a:t>　　</a:t>
            </a:r>
            <a:r>
              <a:rPr kumimoji="1" lang="en-US" altLang="ja-JP" sz="3600" dirty="0">
                <a:latin typeface="MS Mincho" panose="02020609040205080304" pitchFamily="49" charset="-128"/>
                <a:ea typeface="MS Mincho" panose="02020609040205080304" pitchFamily="49" charset="-128"/>
              </a:rPr>
              <a:t>〜</a:t>
            </a:r>
            <a:r>
              <a:rPr kumimoji="1" lang="ja-JP" altLang="en-US" sz="3600">
                <a:latin typeface="MS Mincho" panose="02020609040205080304" pitchFamily="49" charset="-128"/>
                <a:ea typeface="MS Mincho" panose="02020609040205080304" pitchFamily="49" charset="-128"/>
              </a:rPr>
              <a:t>ビーバー号事業活動のために</a:t>
            </a:r>
            <a:r>
              <a:rPr kumimoji="1" lang="en-US" altLang="ja-JP" sz="3600" dirty="0">
                <a:latin typeface="MS Mincho" panose="02020609040205080304" pitchFamily="49" charset="-128"/>
                <a:ea typeface="MS Mincho" panose="02020609040205080304" pitchFamily="49" charset="-128"/>
              </a:rPr>
              <a:t>〜</a:t>
            </a:r>
            <a:endParaRPr kumimoji="1" lang="ja-JP" altLang="en-US" sz="3600">
              <a:latin typeface="MS Mincho" panose="02020609040205080304" pitchFamily="49" charset="-128"/>
              <a:ea typeface="MS Mincho" panose="02020609040205080304" pitchFamily="49" charset="-128"/>
            </a:endParaRPr>
          </a:p>
        </p:txBody>
      </p:sp>
      <p:sp>
        <p:nvSpPr>
          <p:cNvPr id="3" name="スライド番号プレースホルダー 2">
            <a:extLst>
              <a:ext uri="{FF2B5EF4-FFF2-40B4-BE49-F238E27FC236}">
                <a16:creationId xmlns="" xmlns:a16="http://schemas.microsoft.com/office/drawing/2014/main" id="{E96F1BCE-BF1B-1A44-91DB-56000E67436F}"/>
              </a:ext>
            </a:extLst>
          </p:cNvPr>
          <p:cNvSpPr>
            <a:spLocks noGrp="1"/>
          </p:cNvSpPr>
          <p:nvPr>
            <p:ph type="sldNum" sz="quarter" idx="12"/>
          </p:nvPr>
        </p:nvSpPr>
        <p:spPr/>
        <p:txBody>
          <a:bodyPr/>
          <a:lstStyle/>
          <a:p>
            <a:fld id="{43435DA3-2B49-FD43-B8FA-326907F11622}" type="slidenum">
              <a:rPr kumimoji="1" lang="ja-JP" altLang="en-US" smtClean="0"/>
              <a:t>1</a:t>
            </a:fld>
            <a:endParaRPr kumimoji="1" lang="ja-JP" altLang="en-US"/>
          </a:p>
        </p:txBody>
      </p:sp>
      <p:sp>
        <p:nvSpPr>
          <p:cNvPr id="5" name="テキスト ボックス 4">
            <a:extLst>
              <a:ext uri="{FF2B5EF4-FFF2-40B4-BE49-F238E27FC236}">
                <a16:creationId xmlns="" xmlns:a16="http://schemas.microsoft.com/office/drawing/2014/main" id="{F068B878-BA90-5646-B322-A474AF9D3315}"/>
              </a:ext>
            </a:extLst>
          </p:cNvPr>
          <p:cNvSpPr txBox="1"/>
          <p:nvPr/>
        </p:nvSpPr>
        <p:spPr>
          <a:xfrm>
            <a:off x="7074522" y="6042782"/>
            <a:ext cx="1800493" cy="369332"/>
          </a:xfrm>
          <a:prstGeom prst="rect">
            <a:avLst/>
          </a:prstGeom>
          <a:solidFill>
            <a:schemeClr val="accent4">
              <a:lumMod val="20000"/>
              <a:lumOff val="80000"/>
            </a:schemeClr>
          </a:solidFill>
        </p:spPr>
        <p:txBody>
          <a:bodyPr wrap="none" rtlCol="0">
            <a:spAutoFit/>
          </a:bodyPr>
          <a:lstStyle/>
          <a:p>
            <a:r>
              <a:rPr kumimoji="1" lang="ja-JP" altLang="en-US" sz="1800">
                <a:latin typeface="MS Mincho" panose="02020609040205080304" pitchFamily="49" charset="-128"/>
                <a:ea typeface="MS Mincho" panose="02020609040205080304" pitchFamily="49" charset="-128"/>
              </a:rPr>
              <a:t>メモ欄も見てね</a:t>
            </a:r>
          </a:p>
        </p:txBody>
      </p:sp>
      <p:sp>
        <p:nvSpPr>
          <p:cNvPr id="9" name="コンテンツ プレースホルダー 8">
            <a:extLst>
              <a:ext uri="{FF2B5EF4-FFF2-40B4-BE49-F238E27FC236}">
                <a16:creationId xmlns="" xmlns:a16="http://schemas.microsoft.com/office/drawing/2014/main" id="{5949D747-0C0A-3B4A-8BB0-96770D0DFF7F}"/>
              </a:ext>
            </a:extLst>
          </p:cNvPr>
          <p:cNvSpPr>
            <a:spLocks noGrp="1"/>
          </p:cNvSpPr>
          <p:nvPr>
            <p:ph idx="1"/>
          </p:nvPr>
        </p:nvSpPr>
        <p:spPr/>
        <p:txBody>
          <a:bodyPr/>
          <a:lstStyle/>
          <a:p>
            <a:endParaRPr lang="ja-JP" altLang="en-US"/>
          </a:p>
        </p:txBody>
      </p:sp>
      <p:pic>
        <p:nvPicPr>
          <p:cNvPr id="11" name="Picture 4" descr="3661328600777265.png">
            <a:extLst>
              <a:ext uri="{FF2B5EF4-FFF2-40B4-BE49-F238E27FC236}">
                <a16:creationId xmlns="" xmlns:a16="http://schemas.microsoft.com/office/drawing/2014/main" id="{FA18C440-6EA5-A246-9500-C21C7DC6118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8565" y="3690864"/>
            <a:ext cx="3200400" cy="316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647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49275" y="107576"/>
            <a:ext cx="8042276" cy="1126138"/>
          </a:xfrm>
        </p:spPr>
        <p:txBody>
          <a:bodyPr/>
          <a:lstStyle/>
          <a:p>
            <a:r>
              <a:rPr lang="ja-JP" altLang="en-US">
                <a:latin typeface="MS Mincho" panose="02020609040205080304" pitchFamily="49" charset="-128"/>
                <a:ea typeface="MS Mincho" panose="02020609040205080304" pitchFamily="49" charset="-128"/>
              </a:rPr>
              <a:t>運動及び姿勢の異常</a:t>
            </a:r>
            <a:endParaRPr lang="ja-JP" altLang="en-US" dirty="0">
              <a:latin typeface="MS Mincho" panose="02020609040205080304" pitchFamily="49" charset="-128"/>
              <a:ea typeface="MS Mincho" panose="02020609040205080304" pitchFamily="49" charset="-128"/>
            </a:endParaRPr>
          </a:p>
        </p:txBody>
      </p:sp>
      <p:sp>
        <p:nvSpPr>
          <p:cNvPr id="5" name="コンテンツ プレースホルダ 4"/>
          <p:cNvSpPr>
            <a:spLocks noGrp="1"/>
          </p:cNvSpPr>
          <p:nvPr>
            <p:ph idx="1"/>
          </p:nvPr>
        </p:nvSpPr>
        <p:spPr>
          <a:xfrm>
            <a:off x="193524" y="1233714"/>
            <a:ext cx="8900904" cy="4709887"/>
          </a:xfrm>
        </p:spPr>
        <p:txBody>
          <a:bodyPr/>
          <a:lstStyle/>
          <a:p>
            <a:r>
              <a:rPr lang="ja-JP" altLang="en-US" dirty="0">
                <a:latin typeface="MS Mincho" panose="02020609040205080304" pitchFamily="49" charset="-128"/>
                <a:ea typeface="MS Mincho" panose="02020609040205080304" pitchFamily="49" charset="-128"/>
              </a:rPr>
              <a:t>原始反射の残存</a:t>
            </a:r>
            <a:endParaRPr lang="en-US" altLang="ja-JP" dirty="0">
              <a:latin typeface="MS Mincho" panose="02020609040205080304" pitchFamily="49" charset="-128"/>
              <a:ea typeface="MS Mincho" panose="02020609040205080304" pitchFamily="49" charset="-128"/>
            </a:endParaRPr>
          </a:p>
          <a:p>
            <a:pPr>
              <a:buNone/>
            </a:pP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咬反射（</a:t>
            </a:r>
            <a:r>
              <a:rPr lang="ja-JP" altLang="en-US" sz="2000" dirty="0">
                <a:latin typeface="MS Mincho" panose="02020609040205080304" pitchFamily="49" charset="-128"/>
                <a:ea typeface="MS Mincho" panose="02020609040205080304" pitchFamily="49" charset="-128"/>
              </a:rPr>
              <a:t>口角から臼歯部に物が入ると反射的に強くかみしめる</a:t>
            </a:r>
            <a:r>
              <a:rPr lang="ja-JP" altLang="en-US" dirty="0">
                <a:latin typeface="MS Mincho" panose="02020609040205080304" pitchFamily="49" charset="-128"/>
                <a:ea typeface="MS Mincho" panose="02020609040205080304" pitchFamily="49" charset="-128"/>
              </a:rPr>
              <a:t>）</a:t>
            </a:r>
            <a:endParaRPr lang="en-US" altLang="ja-JP"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自分の意志ではどうにもならない</a:t>
            </a:r>
            <a:endParaRPr lang="en-US" altLang="ja-JP"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他の原始反射の残存、不随運動があったら咬反射もあるかも！</a:t>
            </a:r>
          </a:p>
          <a:p>
            <a:endParaRPr lang="en-US" altLang="ja-JP" dirty="0"/>
          </a:p>
        </p:txBody>
      </p:sp>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259" y="3817762"/>
            <a:ext cx="5929947" cy="3335595"/>
          </a:xfrm>
          <a:prstGeom prst="rect">
            <a:avLst/>
          </a:prstGeom>
          <a:solidFill>
            <a:schemeClr val="bg1"/>
          </a:solidFill>
        </p:spPr>
      </p:pic>
      <p:pic>
        <p:nvPicPr>
          <p:cNvPr id="9" name="図 8"/>
          <p:cNvPicPr>
            <a:picLocks noChangeAspect="1"/>
          </p:cNvPicPr>
          <p:nvPr/>
        </p:nvPicPr>
        <p:blipFill>
          <a:blip r:embed="rId4"/>
          <a:stretch>
            <a:fillRect/>
          </a:stretch>
        </p:blipFill>
        <p:spPr>
          <a:xfrm>
            <a:off x="4557214" y="3817762"/>
            <a:ext cx="4856047" cy="3335595"/>
          </a:xfrm>
          <a:prstGeom prst="rect">
            <a:avLst/>
          </a:prstGeom>
        </p:spPr>
      </p:pic>
      <p:sp>
        <p:nvSpPr>
          <p:cNvPr id="10" name="テキスト ボックス 9"/>
          <p:cNvSpPr txBox="1"/>
          <p:nvPr/>
        </p:nvSpPr>
        <p:spPr>
          <a:xfrm>
            <a:off x="1143000" y="3828570"/>
            <a:ext cx="3414214" cy="461665"/>
          </a:xfrm>
          <a:prstGeom prst="rect">
            <a:avLst/>
          </a:prstGeom>
          <a:solidFill>
            <a:schemeClr val="bg1"/>
          </a:solidFill>
        </p:spPr>
        <p:txBody>
          <a:bodyPr wrap="square" rtlCol="0">
            <a:spAutoFit/>
          </a:bodyPr>
          <a:lstStyle/>
          <a:p>
            <a:r>
              <a:rPr kumimoji="1" lang="ja-JP" altLang="en-US" sz="2400" dirty="0"/>
              <a:t>非対称性緊張性頚反射</a:t>
            </a:r>
          </a:p>
        </p:txBody>
      </p:sp>
      <p:sp>
        <p:nvSpPr>
          <p:cNvPr id="11" name="テキスト ボックス 10"/>
          <p:cNvSpPr txBox="1"/>
          <p:nvPr/>
        </p:nvSpPr>
        <p:spPr>
          <a:xfrm>
            <a:off x="6337300" y="3828570"/>
            <a:ext cx="2757128" cy="461665"/>
          </a:xfrm>
          <a:prstGeom prst="rect">
            <a:avLst/>
          </a:prstGeom>
          <a:noFill/>
        </p:spPr>
        <p:txBody>
          <a:bodyPr wrap="square" rtlCol="0">
            <a:spAutoFit/>
          </a:bodyPr>
          <a:lstStyle/>
          <a:p>
            <a:r>
              <a:rPr kumimoji="1" lang="ja-JP" altLang="en-US" sz="2400" dirty="0"/>
              <a:t>緊張性迷路反射</a:t>
            </a:r>
          </a:p>
        </p:txBody>
      </p:sp>
      <p:sp>
        <p:nvSpPr>
          <p:cNvPr id="2" name="スライド番号プレースホルダー 1">
            <a:extLst>
              <a:ext uri="{FF2B5EF4-FFF2-40B4-BE49-F238E27FC236}">
                <a16:creationId xmlns="" xmlns:a16="http://schemas.microsoft.com/office/drawing/2014/main" id="{1A5B6376-A8F3-D54C-807B-A9CBDECE9AC4}"/>
              </a:ext>
            </a:extLst>
          </p:cNvPr>
          <p:cNvSpPr>
            <a:spLocks noGrp="1"/>
          </p:cNvSpPr>
          <p:nvPr>
            <p:ph type="sldNum" sz="quarter" idx="12"/>
          </p:nvPr>
        </p:nvSpPr>
        <p:spPr/>
        <p:txBody>
          <a:bodyPr/>
          <a:lstStyle/>
          <a:p>
            <a:fld id="{43435DA3-2B49-FD43-B8FA-326907F11622}" type="slidenum">
              <a:rPr kumimoji="1" lang="ja-JP" altLang="en-US" smtClean="0"/>
              <a:t>10</a:t>
            </a:fld>
            <a:endParaRPr kumimoji="1" lang="ja-JP"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latin typeface="MS Mincho" panose="02020609040205080304" pitchFamily="49" charset="-128"/>
                <a:ea typeface="MS Mincho" panose="02020609040205080304" pitchFamily="49" charset="-128"/>
              </a:rPr>
              <a:t>Bobath</a:t>
            </a:r>
            <a:r>
              <a:rPr lang="ja-JP" altLang="en-US" dirty="0">
                <a:latin typeface="MS Mincho" panose="02020609040205080304" pitchFamily="49" charset="-128"/>
                <a:ea typeface="MS Mincho" panose="02020609040205080304" pitchFamily="49" charset="-128"/>
              </a:rPr>
              <a:t>の反射抑制体位</a:t>
            </a:r>
          </a:p>
        </p:txBody>
      </p:sp>
      <p:sp>
        <p:nvSpPr>
          <p:cNvPr id="3" name="コンテンツ プレースホルダ 2"/>
          <p:cNvSpPr>
            <a:spLocks noGrp="1"/>
          </p:cNvSpPr>
          <p:nvPr>
            <p:ph idx="1"/>
          </p:nvPr>
        </p:nvSpPr>
        <p:spPr/>
        <p:txBody>
          <a:bodyPr/>
          <a:lstStyle/>
          <a:p>
            <a:r>
              <a:rPr lang="ja-JP" altLang="en-US" dirty="0"/>
              <a:t>か</a:t>
            </a:r>
          </a:p>
        </p:txBody>
      </p:sp>
      <p:pic>
        <p:nvPicPr>
          <p:cNvPr id="7168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227" y="1600201"/>
            <a:ext cx="3984625" cy="5097311"/>
          </a:xfrm>
          <a:prstGeom prst="rect">
            <a:avLst/>
          </a:prstGeom>
          <a:noFill/>
          <a:ln w="9525">
            <a:noFill/>
            <a:miter lim="800000"/>
            <a:headEnd/>
            <a:tailEnd/>
          </a:ln>
          <a:effectLst/>
        </p:spPr>
      </p:pic>
      <p:sp>
        <p:nvSpPr>
          <p:cNvPr id="6" name="テキスト ボックス 5"/>
          <p:cNvSpPr txBox="1"/>
          <p:nvPr/>
        </p:nvSpPr>
        <p:spPr>
          <a:xfrm>
            <a:off x="3720662" y="2006599"/>
            <a:ext cx="5423338" cy="2308324"/>
          </a:xfrm>
          <a:prstGeom prst="rect">
            <a:avLst/>
          </a:prstGeom>
          <a:noFill/>
        </p:spPr>
        <p:txBody>
          <a:bodyPr wrap="square" rtlCol="0">
            <a:spAutoFit/>
          </a:bodyPr>
          <a:lstStyle/>
          <a:p>
            <a:r>
              <a:rPr kumimoji="1" lang="ja-JP" altLang="en-US" sz="2800" dirty="0">
                <a:latin typeface="MS Mincho" panose="02020609040205080304" pitchFamily="49" charset="-128"/>
                <a:ea typeface="MS Mincho" panose="02020609040205080304" pitchFamily="49" charset="-128"/>
              </a:rPr>
              <a:t>肩、肘、腰、膝、足首の関節を</a:t>
            </a:r>
            <a:endParaRPr kumimoji="1" lang="en-US" altLang="ja-JP" sz="2800" dirty="0">
              <a:latin typeface="MS Mincho" panose="02020609040205080304" pitchFamily="49" charset="-128"/>
              <a:ea typeface="MS Mincho" panose="02020609040205080304" pitchFamily="49" charset="-128"/>
            </a:endParaRPr>
          </a:p>
          <a:p>
            <a:r>
              <a:rPr kumimoji="1" lang="ja-JP" altLang="en-US" sz="2800" dirty="0">
                <a:latin typeface="MS Mincho" panose="02020609040205080304" pitchFamily="49" charset="-128"/>
                <a:ea typeface="MS Mincho" panose="02020609040205080304" pitchFamily="49" charset="-128"/>
              </a:rPr>
              <a:t>曲げて体全体が丸くなるようにする</a:t>
            </a:r>
            <a:endParaRPr kumimoji="1" lang="en-US" altLang="ja-JP" sz="2800" dirty="0">
              <a:latin typeface="MS Mincho" panose="02020609040205080304" pitchFamily="49" charset="-128"/>
              <a:ea typeface="MS Mincho" panose="02020609040205080304" pitchFamily="49" charset="-128"/>
            </a:endParaRPr>
          </a:p>
          <a:p>
            <a:endParaRPr kumimoji="1" lang="en-US" altLang="ja-JP" sz="2800" dirty="0">
              <a:latin typeface="MS Mincho" panose="02020609040205080304" pitchFamily="49" charset="-128"/>
              <a:ea typeface="MS Mincho" panose="02020609040205080304" pitchFamily="49" charset="-128"/>
            </a:endParaRPr>
          </a:p>
          <a:p>
            <a:r>
              <a:rPr lang="ja-JP" altLang="en-US" sz="3200" dirty="0">
                <a:latin typeface="MS Mincho" panose="02020609040205080304" pitchFamily="49" charset="-128"/>
                <a:ea typeface="MS Mincho" panose="02020609040205080304" pitchFamily="49" charset="-128"/>
              </a:rPr>
              <a:t>　　（ボールポジション）</a:t>
            </a:r>
            <a:endParaRPr kumimoji="1" lang="ja-JP" altLang="en-US" sz="3200" dirty="0">
              <a:latin typeface="MS Mincho" panose="02020609040205080304" pitchFamily="49" charset="-128"/>
              <a:ea typeface="MS Mincho" panose="02020609040205080304" pitchFamily="49" charset="-128"/>
            </a:endParaRPr>
          </a:p>
        </p:txBody>
      </p:sp>
      <p:sp>
        <p:nvSpPr>
          <p:cNvPr id="7" name="テキスト ボックス 6"/>
          <p:cNvSpPr txBox="1"/>
          <p:nvPr/>
        </p:nvSpPr>
        <p:spPr>
          <a:xfrm>
            <a:off x="3605049" y="6051181"/>
            <a:ext cx="6062326" cy="276999"/>
          </a:xfrm>
          <a:prstGeom prst="rect">
            <a:avLst/>
          </a:prstGeom>
          <a:noFill/>
        </p:spPr>
        <p:txBody>
          <a:bodyPr wrap="square" rtlCol="0">
            <a:spAutoFit/>
          </a:bodyPr>
          <a:lstStyle/>
          <a:p>
            <a:r>
              <a:rPr kumimoji="1" lang="ja-JP" altLang="en-US" sz="1200" dirty="0"/>
              <a:t>（金子他、摂食嚥下リハビリテーション、医歯薬出版）より一部改変）</a:t>
            </a:r>
          </a:p>
        </p:txBody>
      </p:sp>
      <p:sp>
        <p:nvSpPr>
          <p:cNvPr id="4" name="スライド番号プレースホルダー 3">
            <a:extLst>
              <a:ext uri="{FF2B5EF4-FFF2-40B4-BE49-F238E27FC236}">
                <a16:creationId xmlns="" xmlns:a16="http://schemas.microsoft.com/office/drawing/2014/main" id="{3FA2155A-7763-BC4F-95A5-4DB86C298D00}"/>
              </a:ext>
            </a:extLst>
          </p:cNvPr>
          <p:cNvSpPr>
            <a:spLocks noGrp="1"/>
          </p:cNvSpPr>
          <p:nvPr>
            <p:ph type="sldNum" sz="quarter" idx="12"/>
          </p:nvPr>
        </p:nvSpPr>
        <p:spPr/>
        <p:txBody>
          <a:bodyPr/>
          <a:lstStyle/>
          <a:p>
            <a:fld id="{43435DA3-2B49-FD43-B8FA-326907F11622}" type="slidenum">
              <a:rPr kumimoji="1" lang="ja-JP" altLang="en-US" smtClean="0"/>
              <a:t>11</a:t>
            </a:fld>
            <a:endParaRPr kumimoji="1" lang="ja-JP"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S Mincho" panose="02020609040205080304" pitchFamily="49" charset="-128"/>
                <a:ea typeface="MS Mincho" panose="02020609040205080304" pitchFamily="49" charset="-128"/>
              </a:rPr>
              <a:t>脳性麻痺の合併症</a:t>
            </a:r>
          </a:p>
        </p:txBody>
      </p:sp>
      <p:sp>
        <p:nvSpPr>
          <p:cNvPr id="3" name="コンテンツ プレースホルダ 2"/>
          <p:cNvSpPr>
            <a:spLocks noGrp="1"/>
          </p:cNvSpPr>
          <p:nvPr>
            <p:ph idx="1"/>
          </p:nvPr>
        </p:nvSpPr>
        <p:spPr>
          <a:xfrm>
            <a:off x="457199" y="1956391"/>
            <a:ext cx="8539655" cy="4676356"/>
          </a:xfrm>
        </p:spPr>
        <p:txBody>
          <a:bodyPr>
            <a:normAutofit/>
          </a:bodyPr>
          <a:lstStyle/>
          <a:p>
            <a:r>
              <a:rPr lang="ja-JP" altLang="en-US" sz="3200" dirty="0">
                <a:latin typeface="MS Mincho" panose="02020609040205080304" pitchFamily="49" charset="-128"/>
                <a:ea typeface="MS Mincho" panose="02020609040205080304" pitchFamily="49" charset="-128"/>
              </a:rPr>
              <a:t>知的障害（約</a:t>
            </a:r>
            <a:r>
              <a:rPr lang="ja-JP" altLang="en-US" sz="3200">
                <a:latin typeface="MS Mincho" panose="02020609040205080304" pitchFamily="49" charset="-128"/>
                <a:ea typeface="MS Mincho" panose="02020609040205080304" pitchFamily="49" charset="-128"/>
              </a:rPr>
              <a:t>５０％）</a:t>
            </a:r>
            <a:endParaRPr lang="en-US" altLang="ja-JP" sz="3200" dirty="0">
              <a:latin typeface="MS Mincho" panose="02020609040205080304" pitchFamily="49" charset="-128"/>
              <a:ea typeface="MS Mincho" panose="02020609040205080304" pitchFamily="49" charset="-128"/>
            </a:endParaRPr>
          </a:p>
          <a:p>
            <a:pPr marL="0" indent="0">
              <a:buNone/>
            </a:pPr>
            <a:r>
              <a:rPr lang="ja-JP" altLang="en-US" sz="3200">
                <a:solidFill>
                  <a:srgbClr val="FF0000"/>
                </a:solidFill>
                <a:latin typeface="MS Mincho" panose="02020609040205080304" pitchFamily="49" charset="-128"/>
                <a:ea typeface="MS Mincho" panose="02020609040205080304" pitchFamily="49" charset="-128"/>
              </a:rPr>
              <a:t>　＊半数は知的に障害なし！</a:t>
            </a:r>
            <a:endParaRPr lang="en-US" altLang="ja-JP" sz="3200" dirty="0">
              <a:solidFill>
                <a:srgbClr val="FF0000"/>
              </a:solidFill>
              <a:latin typeface="MS Mincho" panose="02020609040205080304" pitchFamily="49" charset="-128"/>
              <a:ea typeface="MS Mincho" panose="02020609040205080304" pitchFamily="49" charset="-128"/>
            </a:endParaRPr>
          </a:p>
          <a:p>
            <a:r>
              <a:rPr lang="ja-JP" altLang="en-US" sz="3200" dirty="0">
                <a:latin typeface="MS Mincho" panose="02020609040205080304" pitchFamily="49" charset="-128"/>
                <a:ea typeface="MS Mincho" panose="02020609040205080304" pitchFamily="49" charset="-128"/>
              </a:rPr>
              <a:t>てんかん（１６</a:t>
            </a:r>
            <a:r>
              <a:rPr lang="en-US" altLang="ja-JP" sz="3200" dirty="0">
                <a:latin typeface="MS Mincho" panose="02020609040205080304" pitchFamily="49" charset="-128"/>
                <a:ea typeface="MS Mincho" panose="02020609040205080304" pitchFamily="49" charset="-128"/>
              </a:rPr>
              <a:t>〜</a:t>
            </a:r>
            <a:r>
              <a:rPr lang="ja-JP" altLang="en-US" sz="3200" dirty="0">
                <a:latin typeface="MS Mincho" panose="02020609040205080304" pitchFamily="49" charset="-128"/>
                <a:ea typeface="MS Mincho" panose="02020609040205080304" pitchFamily="49" charset="-128"/>
              </a:rPr>
              <a:t>９０％）</a:t>
            </a:r>
            <a:endParaRPr lang="en-US" altLang="ja-JP" sz="3200" dirty="0">
              <a:latin typeface="MS Mincho" panose="02020609040205080304" pitchFamily="49" charset="-128"/>
              <a:ea typeface="MS Mincho" panose="02020609040205080304" pitchFamily="49" charset="-128"/>
            </a:endParaRPr>
          </a:p>
          <a:p>
            <a:r>
              <a:rPr lang="ja-JP" altLang="en-US" sz="3200" dirty="0">
                <a:latin typeface="MS Mincho" panose="02020609040205080304" pitchFamily="49" charset="-128"/>
                <a:ea typeface="MS Mincho" panose="02020609040205080304" pitchFamily="49" charset="-128"/>
              </a:rPr>
              <a:t>視覚障害（６０％）</a:t>
            </a:r>
            <a:endParaRPr lang="en-US" altLang="ja-JP" sz="3200" dirty="0">
              <a:latin typeface="MS Mincho" panose="02020609040205080304" pitchFamily="49" charset="-128"/>
              <a:ea typeface="MS Mincho" panose="02020609040205080304" pitchFamily="49" charset="-128"/>
            </a:endParaRPr>
          </a:p>
          <a:p>
            <a:r>
              <a:rPr lang="ja-JP" altLang="en-US" sz="3200" dirty="0">
                <a:latin typeface="MS Mincho" panose="02020609040205080304" pitchFamily="49" charset="-128"/>
                <a:ea typeface="MS Mincho" panose="02020609040205080304" pitchFamily="49" charset="-128"/>
              </a:rPr>
              <a:t>聴覚障害（２５</a:t>
            </a:r>
            <a:r>
              <a:rPr lang="en-US" altLang="ja-JP" sz="3200" dirty="0">
                <a:latin typeface="MS Mincho" panose="02020609040205080304" pitchFamily="49" charset="-128"/>
                <a:ea typeface="MS Mincho" panose="02020609040205080304" pitchFamily="49" charset="-128"/>
              </a:rPr>
              <a:t>〜</a:t>
            </a:r>
            <a:r>
              <a:rPr lang="ja-JP" altLang="en-US" sz="3200" dirty="0">
                <a:latin typeface="MS Mincho" panose="02020609040205080304" pitchFamily="49" charset="-128"/>
                <a:ea typeface="MS Mincho" panose="02020609040205080304" pitchFamily="49" charset="-128"/>
              </a:rPr>
              <a:t>３０％）</a:t>
            </a:r>
            <a:endParaRPr lang="en-US" altLang="ja-JP" sz="3200" dirty="0">
              <a:latin typeface="MS Mincho" panose="02020609040205080304" pitchFamily="49" charset="-128"/>
              <a:ea typeface="MS Mincho" panose="02020609040205080304" pitchFamily="49" charset="-128"/>
            </a:endParaRPr>
          </a:p>
          <a:p>
            <a:r>
              <a:rPr lang="ja-JP" altLang="en-US" sz="3200" dirty="0">
                <a:latin typeface="MS Mincho" panose="02020609040205080304" pitchFamily="49" charset="-128"/>
                <a:ea typeface="MS Mincho" panose="02020609040205080304" pitchFamily="49" charset="-128"/>
              </a:rPr>
              <a:t>摂食障害</a:t>
            </a:r>
            <a:endParaRPr lang="en-US" altLang="ja-JP" sz="3200" dirty="0">
              <a:latin typeface="MS Mincho" panose="02020609040205080304" pitchFamily="49" charset="-128"/>
              <a:ea typeface="MS Mincho" panose="02020609040205080304" pitchFamily="49" charset="-128"/>
            </a:endParaRPr>
          </a:p>
          <a:p>
            <a:r>
              <a:rPr lang="ja-JP" altLang="en-US" sz="3200" dirty="0">
                <a:latin typeface="MS Mincho" panose="02020609040205080304" pitchFamily="49" charset="-128"/>
                <a:ea typeface="MS Mincho" panose="02020609040205080304" pitchFamily="49" charset="-128"/>
              </a:rPr>
              <a:t>構音障害</a:t>
            </a:r>
            <a:endParaRPr lang="en-US" altLang="ja-JP" sz="3200" dirty="0">
              <a:latin typeface="MS Mincho" panose="02020609040205080304" pitchFamily="49" charset="-128"/>
              <a:ea typeface="MS Mincho" panose="02020609040205080304" pitchFamily="49" charset="-128"/>
            </a:endParaRPr>
          </a:p>
          <a:p>
            <a:pPr>
              <a:buNone/>
            </a:pPr>
            <a:r>
              <a:rPr lang="ja-JP" altLang="ja-JP" sz="3200" dirty="0">
                <a:latin typeface="MS Mincho" panose="02020609040205080304" pitchFamily="49" charset="-128"/>
                <a:ea typeface="MS Mincho" panose="02020609040205080304" pitchFamily="49" charset="-128"/>
              </a:rPr>
              <a:t>　</a:t>
            </a:r>
            <a:r>
              <a:rPr lang="ja-JP" altLang="en-US" sz="3200" dirty="0">
                <a:latin typeface="MS Mincho" panose="02020609040205080304" pitchFamily="49" charset="-128"/>
                <a:ea typeface="MS Mincho" panose="02020609040205080304" pitchFamily="49" charset="-128"/>
              </a:rPr>
              <a:t>　　　</a:t>
            </a:r>
          </a:p>
        </p:txBody>
      </p:sp>
      <p:sp>
        <p:nvSpPr>
          <p:cNvPr id="4" name="スライド番号プレースホルダー 3">
            <a:extLst>
              <a:ext uri="{FF2B5EF4-FFF2-40B4-BE49-F238E27FC236}">
                <a16:creationId xmlns="" xmlns:a16="http://schemas.microsoft.com/office/drawing/2014/main" id="{3D2C48AC-F94B-9C43-9D41-3CAA77F7AAD1}"/>
              </a:ext>
            </a:extLst>
          </p:cNvPr>
          <p:cNvSpPr>
            <a:spLocks noGrp="1"/>
          </p:cNvSpPr>
          <p:nvPr>
            <p:ph type="sldNum" sz="quarter" idx="12"/>
          </p:nvPr>
        </p:nvSpPr>
        <p:spPr/>
        <p:txBody>
          <a:bodyPr/>
          <a:lstStyle/>
          <a:p>
            <a:fld id="{43435DA3-2B49-FD43-B8FA-326907F11622}" type="slidenum">
              <a:rPr kumimoji="1" lang="ja-JP" altLang="en-US" smtClean="0"/>
              <a:t>12</a:t>
            </a:fld>
            <a:endParaRPr kumimoji="1" lang="ja-JP"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S Mincho" panose="02020609040205080304" pitchFamily="49" charset="-128"/>
                <a:ea typeface="MS Mincho" panose="02020609040205080304" pitchFamily="49" charset="-128"/>
              </a:rPr>
              <a:t>てんかん発作時の対応</a:t>
            </a:r>
          </a:p>
        </p:txBody>
      </p:sp>
      <p:sp>
        <p:nvSpPr>
          <p:cNvPr id="3" name="コンテンツ プレースホルダ 2"/>
          <p:cNvSpPr>
            <a:spLocks noGrp="1"/>
          </p:cNvSpPr>
          <p:nvPr>
            <p:ph idx="1"/>
          </p:nvPr>
        </p:nvSpPr>
        <p:spPr>
          <a:xfrm>
            <a:off x="127591" y="1866900"/>
            <a:ext cx="8882077" cy="5168900"/>
          </a:xfrm>
        </p:spPr>
        <p:txBody>
          <a:bodyPr>
            <a:normAutofit/>
          </a:bodyPr>
          <a:lstStyle/>
          <a:p>
            <a:r>
              <a:rPr lang="ja-JP" altLang="en-US" sz="3600" dirty="0">
                <a:latin typeface="MS Mincho" panose="02020609040205080304" pitchFamily="49" charset="-128"/>
                <a:ea typeface="MS Mincho" panose="02020609040205080304" pitchFamily="49" charset="-128"/>
              </a:rPr>
              <a:t>すぐに死ぬことはないのであわてない</a:t>
            </a:r>
            <a:endParaRPr lang="en-US" altLang="ja-JP" sz="3600"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服を緩め、顔を横に向け安全な場所に寝かせる</a:t>
            </a:r>
            <a:endParaRPr lang="en-US" altLang="ja-JP"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発作の継続時間を時計で確認する</a:t>
            </a:r>
            <a:endParaRPr lang="en-US" altLang="ja-JP"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観察（意識状態。顔色。目つき。手足の状態。呼吸状態など）</a:t>
            </a:r>
            <a:endParaRPr lang="en-US" altLang="ja-JP"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口の中の物はでできるだけ取り除く</a:t>
            </a:r>
            <a:endParaRPr lang="en-US" altLang="ja-JP"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割り箸や指を無理に口の中に入れない</a:t>
            </a:r>
            <a:endParaRPr lang="en-US" altLang="ja-JP"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１０分以上続く時は救急車を呼ぶ</a:t>
            </a:r>
          </a:p>
        </p:txBody>
      </p:sp>
      <p:pic>
        <p:nvPicPr>
          <p:cNvPr id="4" name="図 3"/>
          <p:cNvPicPr>
            <a:picLocks noChangeAspect="1"/>
          </p:cNvPicPr>
          <p:nvPr/>
        </p:nvPicPr>
        <p:blipFill>
          <a:blip r:embed="rId3"/>
          <a:stretch>
            <a:fillRect/>
          </a:stretch>
        </p:blipFill>
        <p:spPr>
          <a:xfrm>
            <a:off x="6570920" y="4458954"/>
            <a:ext cx="3009014" cy="2438400"/>
          </a:xfrm>
          <a:prstGeom prst="rect">
            <a:avLst/>
          </a:prstGeom>
        </p:spPr>
      </p:pic>
      <p:sp>
        <p:nvSpPr>
          <p:cNvPr id="6" name="テキスト ボックス 5">
            <a:extLst>
              <a:ext uri="{FF2B5EF4-FFF2-40B4-BE49-F238E27FC236}">
                <a16:creationId xmlns="" xmlns:a16="http://schemas.microsoft.com/office/drawing/2014/main" id="{ED950954-345D-BD4B-8B81-3E4B896B3874}"/>
              </a:ext>
            </a:extLst>
          </p:cNvPr>
          <p:cNvSpPr txBox="1"/>
          <p:nvPr/>
        </p:nvSpPr>
        <p:spPr>
          <a:xfrm>
            <a:off x="6868632" y="4140016"/>
            <a:ext cx="2254006" cy="461665"/>
          </a:xfrm>
          <a:prstGeom prst="rect">
            <a:avLst/>
          </a:prstGeom>
          <a:noFill/>
        </p:spPr>
        <p:txBody>
          <a:bodyPr wrap="square" rtlCol="0">
            <a:spAutoFit/>
          </a:bodyPr>
          <a:lstStyle/>
          <a:p>
            <a:r>
              <a:rPr lang="ja-JP" altLang="en-US" sz="2400">
                <a:latin typeface="MS Mincho" panose="02020609040205080304" pitchFamily="49" charset="-128"/>
                <a:ea typeface="MS Mincho" panose="02020609040205080304" pitchFamily="49" charset="-128"/>
              </a:rPr>
              <a:t>ヘッド・ギア</a:t>
            </a:r>
            <a:endParaRPr kumimoji="1" lang="ja-JP" altLang="en-US" sz="2400">
              <a:latin typeface="MS Mincho" panose="02020609040205080304" pitchFamily="49" charset="-128"/>
              <a:ea typeface="MS Mincho" panose="02020609040205080304" pitchFamily="49" charset="-128"/>
            </a:endParaRPr>
          </a:p>
        </p:txBody>
      </p:sp>
      <p:sp>
        <p:nvSpPr>
          <p:cNvPr id="5" name="スライド番号プレースホルダー 4">
            <a:extLst>
              <a:ext uri="{FF2B5EF4-FFF2-40B4-BE49-F238E27FC236}">
                <a16:creationId xmlns="" xmlns:a16="http://schemas.microsoft.com/office/drawing/2014/main" id="{609F3896-D355-5043-B115-7ACC26000430}"/>
              </a:ext>
            </a:extLst>
          </p:cNvPr>
          <p:cNvSpPr>
            <a:spLocks noGrp="1"/>
          </p:cNvSpPr>
          <p:nvPr>
            <p:ph type="sldNum" sz="quarter" idx="12"/>
          </p:nvPr>
        </p:nvSpPr>
        <p:spPr/>
        <p:txBody>
          <a:bodyPr/>
          <a:lstStyle/>
          <a:p>
            <a:fld id="{43435DA3-2B49-FD43-B8FA-326907F11622}" type="slidenum">
              <a:rPr kumimoji="1" lang="ja-JP" altLang="en-US" smtClean="0"/>
              <a:t>13</a:t>
            </a:fld>
            <a:endParaRPr kumimoji="1" lang="ja-JP"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1122"/>
            <a:ext cx="8229600" cy="951078"/>
          </a:xfrm>
        </p:spPr>
        <p:txBody>
          <a:bodyPr/>
          <a:lstStyle/>
          <a:p>
            <a:r>
              <a:rPr lang="ja-JP" altLang="en-US" dirty="0">
                <a:latin typeface="MS Mincho" panose="02020609040205080304" pitchFamily="49" charset="-128"/>
                <a:ea typeface="MS Mincho" panose="02020609040205080304" pitchFamily="49" charset="-128"/>
              </a:rPr>
              <a:t>てんかんによる死</a:t>
            </a:r>
          </a:p>
        </p:txBody>
      </p:sp>
      <p:sp>
        <p:nvSpPr>
          <p:cNvPr id="3" name="コンテンツ プレースホルダ 2"/>
          <p:cNvSpPr>
            <a:spLocks noGrp="1"/>
          </p:cNvSpPr>
          <p:nvPr>
            <p:ph idx="1"/>
          </p:nvPr>
        </p:nvSpPr>
        <p:spPr>
          <a:xfrm>
            <a:off x="231228" y="1092201"/>
            <a:ext cx="10165839" cy="6002866"/>
          </a:xfrm>
        </p:spPr>
        <p:txBody>
          <a:bodyPr>
            <a:normAutofit/>
          </a:bodyPr>
          <a:lstStyle/>
          <a:p>
            <a:r>
              <a:rPr lang="ja-JP" altLang="en-US" sz="2800" dirty="0">
                <a:latin typeface="MS Mincho" panose="02020609040205080304" pitchFamily="49" charset="-128"/>
                <a:ea typeface="MS Mincho" panose="02020609040205080304" pitchFamily="49" charset="-128"/>
              </a:rPr>
              <a:t>重積状態</a:t>
            </a:r>
            <a:endParaRPr lang="en-US" altLang="ja-JP" sz="2800" dirty="0">
              <a:latin typeface="MS Mincho" panose="02020609040205080304" pitchFamily="49" charset="-128"/>
              <a:ea typeface="MS Mincho" panose="02020609040205080304" pitchFamily="49" charset="-128"/>
            </a:endParaRPr>
          </a:p>
          <a:p>
            <a:pPr>
              <a:buNone/>
            </a:pPr>
            <a:r>
              <a:rPr lang="ja-JP" altLang="en-US" dirty="0">
                <a:latin typeface="MS Mincho" panose="02020609040205080304" pitchFamily="49" charset="-128"/>
                <a:ea typeface="MS Mincho" panose="02020609040205080304" pitchFamily="49" charset="-128"/>
              </a:rPr>
              <a:t>　１回の発作が３０分以上続くか、</a:t>
            </a:r>
            <a:endParaRPr lang="en-US" altLang="ja-JP" dirty="0">
              <a:latin typeface="MS Mincho" panose="02020609040205080304" pitchFamily="49" charset="-128"/>
              <a:ea typeface="MS Mincho" panose="02020609040205080304" pitchFamily="49" charset="-128"/>
            </a:endParaRPr>
          </a:p>
          <a:p>
            <a:pPr>
              <a:buNone/>
            </a:pPr>
            <a:r>
              <a:rPr lang="ja-JP"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短時間の発作が意識の回復をみないまま繰り返す。</a:t>
            </a:r>
            <a:endParaRPr lang="en-US" altLang="ja-JP" dirty="0">
              <a:latin typeface="MS Mincho" panose="02020609040205080304" pitchFamily="49" charset="-128"/>
              <a:ea typeface="MS Mincho" panose="02020609040205080304" pitchFamily="49" charset="-128"/>
            </a:endParaRPr>
          </a:p>
          <a:p>
            <a:pPr>
              <a:buNone/>
            </a:pPr>
            <a:r>
              <a:rPr lang="ja-JP" altLang="en-US" dirty="0">
                <a:latin typeface="MS Mincho" panose="02020609040205080304" pitchFamily="49" charset="-128"/>
                <a:ea typeface="MS Mincho" panose="02020609040205080304" pitchFamily="49" charset="-128"/>
              </a:rPr>
              <a:t>　てんかん患者が生涯で起こす可能性は１</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４％</a:t>
            </a:r>
            <a:endParaRPr lang="en-US" altLang="ja-JP" dirty="0">
              <a:latin typeface="MS Mincho" panose="02020609040205080304" pitchFamily="49" charset="-128"/>
              <a:ea typeface="MS Mincho" panose="02020609040205080304" pitchFamily="49" charset="-128"/>
            </a:endParaRPr>
          </a:p>
          <a:p>
            <a:pPr>
              <a:buNone/>
            </a:pPr>
            <a:r>
              <a:rPr lang="ja-JP" altLang="en-US" dirty="0">
                <a:latin typeface="MS Mincho" panose="02020609040205080304" pitchFamily="49" charset="-128"/>
                <a:ea typeface="MS Mincho" panose="02020609040205080304" pitchFamily="49" charset="-128"/>
              </a:rPr>
              <a:t>　脳の異常興奮による酸素不足</a:t>
            </a:r>
            <a:endParaRPr lang="en-US" altLang="ja-JP" dirty="0">
              <a:latin typeface="MS Mincho" panose="02020609040205080304" pitchFamily="49" charset="-128"/>
              <a:ea typeface="MS Mincho" panose="02020609040205080304" pitchFamily="49" charset="-128"/>
            </a:endParaRPr>
          </a:p>
          <a:p>
            <a:pPr>
              <a:buNone/>
            </a:pPr>
            <a:r>
              <a:rPr lang="ja-JP"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　　　　　　　　　</a:t>
            </a:r>
            <a:r>
              <a:rPr lang="en-US" altLang="ja-JP" dirty="0">
                <a:latin typeface="MS Mincho" panose="02020609040205080304" pitchFamily="49" charset="-128"/>
                <a:ea typeface="MS Mincho" panose="02020609040205080304" pitchFamily="49" charset="-128"/>
              </a:rPr>
              <a:t>→</a:t>
            </a:r>
            <a:r>
              <a:rPr lang="ja-JP" altLang="en-US" dirty="0">
                <a:latin typeface="MS Mincho" panose="02020609040205080304" pitchFamily="49" charset="-128"/>
                <a:ea typeface="MS Mincho" panose="02020609040205080304" pitchFamily="49" charset="-128"/>
              </a:rPr>
              <a:t>放置すると死に至る危険有り</a:t>
            </a:r>
            <a:endParaRPr lang="en-US" altLang="ja-JP" dirty="0">
              <a:latin typeface="MS Mincho" panose="02020609040205080304" pitchFamily="49" charset="-128"/>
              <a:ea typeface="MS Mincho" panose="02020609040205080304" pitchFamily="49" charset="-128"/>
            </a:endParaRPr>
          </a:p>
          <a:p>
            <a:r>
              <a:rPr lang="ja-JP" altLang="en-US" sz="2800" dirty="0">
                <a:latin typeface="MS Mincho" panose="02020609040205080304" pitchFamily="49" charset="-128"/>
                <a:ea typeface="MS Mincho" panose="02020609040205080304" pitchFamily="49" charset="-128"/>
              </a:rPr>
              <a:t>発作に伴う事故による死亡例は比較的多い</a:t>
            </a:r>
            <a:endParaRPr lang="en-US" altLang="ja-JP" sz="2800" dirty="0">
              <a:latin typeface="MS Mincho" panose="02020609040205080304" pitchFamily="49" charset="-128"/>
              <a:ea typeface="MS Mincho" panose="02020609040205080304" pitchFamily="49" charset="-128"/>
            </a:endParaRPr>
          </a:p>
          <a:p>
            <a:pPr>
              <a:buNone/>
            </a:pPr>
            <a:r>
              <a:rPr lang="ja-JP" altLang="en-US" dirty="0">
                <a:latin typeface="MS Mincho" panose="02020609040205080304" pitchFamily="49" charset="-128"/>
                <a:ea typeface="MS Mincho" panose="02020609040205080304" pitchFamily="49" charset="-128"/>
              </a:rPr>
              <a:t>　　　食事中の発作による窒息死</a:t>
            </a:r>
            <a:endParaRPr lang="en-US" altLang="ja-JP" dirty="0">
              <a:latin typeface="MS Mincho" panose="02020609040205080304" pitchFamily="49" charset="-128"/>
              <a:ea typeface="MS Mincho" panose="02020609040205080304" pitchFamily="49" charset="-128"/>
            </a:endParaRPr>
          </a:p>
          <a:p>
            <a:pPr>
              <a:buNone/>
            </a:pPr>
            <a:r>
              <a:rPr lang="ja-JP" altLang="en-US" dirty="0">
                <a:latin typeface="MS Mincho" panose="02020609040205080304" pitchFamily="49" charset="-128"/>
                <a:ea typeface="MS Mincho" panose="02020609040205080304" pitchFamily="49" charset="-128"/>
              </a:rPr>
              <a:t>　　　入浴中の発作に</a:t>
            </a:r>
            <a:r>
              <a:rPr lang="ja-JP" altLang="en-US">
                <a:latin typeface="MS Mincho" panose="02020609040205080304" pitchFamily="49" charset="-128"/>
                <a:ea typeface="MS Mincho" panose="02020609040205080304" pitchFamily="49" charset="-128"/>
              </a:rPr>
              <a:t>よる溺死</a:t>
            </a:r>
            <a:endParaRPr lang="en-US" altLang="ja-JP" dirty="0">
              <a:latin typeface="MS Mincho" panose="02020609040205080304" pitchFamily="49" charset="-128"/>
              <a:ea typeface="MS Mincho" panose="02020609040205080304" pitchFamily="49" charset="-128"/>
            </a:endParaRPr>
          </a:p>
          <a:p>
            <a:pPr>
              <a:buNone/>
            </a:pPr>
            <a:r>
              <a:rPr lang="ja-JP" altLang="en-US">
                <a:latin typeface="MS Mincho" panose="02020609040205080304" pitchFamily="49" charset="-128"/>
                <a:ea typeface="MS Mincho" panose="02020609040205080304" pitchFamily="49" charset="-128"/>
              </a:rPr>
              <a:t>　　　</a:t>
            </a:r>
            <a:r>
              <a:rPr lang="ja-JP" altLang="en-US">
                <a:solidFill>
                  <a:srgbClr val="FF0000"/>
                </a:solidFill>
                <a:latin typeface="MS Mincho" panose="02020609040205080304" pitchFamily="49" charset="-128"/>
                <a:ea typeface="MS Mincho" panose="02020609040205080304" pitchFamily="49" charset="-128"/>
              </a:rPr>
              <a:t>嘔吐物の誤嚥、窒息</a:t>
            </a:r>
            <a:endParaRPr lang="ja-JP" altLang="en-US" dirty="0">
              <a:solidFill>
                <a:srgbClr val="FF0000"/>
              </a:solidFill>
              <a:latin typeface="MS Mincho" panose="02020609040205080304" pitchFamily="49" charset="-128"/>
              <a:ea typeface="MS Mincho" panose="02020609040205080304" pitchFamily="49" charset="-128"/>
            </a:endParaRPr>
          </a:p>
        </p:txBody>
      </p:sp>
      <p:sp>
        <p:nvSpPr>
          <p:cNvPr id="4" name="スライド番号プレースホルダー 3">
            <a:extLst>
              <a:ext uri="{FF2B5EF4-FFF2-40B4-BE49-F238E27FC236}">
                <a16:creationId xmlns="" xmlns:a16="http://schemas.microsoft.com/office/drawing/2014/main" id="{6B35B0C8-C7C9-FF49-953C-91E568982D5C}"/>
              </a:ext>
            </a:extLst>
          </p:cNvPr>
          <p:cNvSpPr>
            <a:spLocks noGrp="1"/>
          </p:cNvSpPr>
          <p:nvPr>
            <p:ph type="sldNum" sz="quarter" idx="12"/>
          </p:nvPr>
        </p:nvSpPr>
        <p:spPr/>
        <p:txBody>
          <a:bodyPr/>
          <a:lstStyle/>
          <a:p>
            <a:fld id="{43435DA3-2B49-FD43-B8FA-326907F11622}" type="slidenum">
              <a:rPr kumimoji="1" lang="ja-JP" altLang="en-US" smtClean="0"/>
              <a:t>14</a:t>
            </a:fld>
            <a:endParaRPr kumimoji="1" lang="ja-JP"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4809A05E-DCB6-154F-A606-ADEFFEA5CA13}"/>
              </a:ext>
            </a:extLst>
          </p:cNvPr>
          <p:cNvSpPr>
            <a:spLocks noGrp="1"/>
          </p:cNvSpPr>
          <p:nvPr>
            <p:ph type="title"/>
          </p:nvPr>
        </p:nvSpPr>
        <p:spPr>
          <a:solidFill>
            <a:schemeClr val="accent6">
              <a:lumMod val="20000"/>
              <a:lumOff val="80000"/>
            </a:schemeClr>
          </a:solidFill>
        </p:spPr>
        <p:txBody>
          <a:bodyPr/>
          <a:lstStyle/>
          <a:p>
            <a:pPr algn="ctr"/>
            <a:r>
              <a:rPr kumimoji="1" lang="en-US" altLang="ja-JP" dirty="0">
                <a:latin typeface="MS Mincho" panose="02020609040205080304" pitchFamily="49" charset="-128"/>
                <a:ea typeface="MS Mincho" panose="02020609040205080304" pitchFamily="49" charset="-128"/>
              </a:rPr>
              <a:t>【</a:t>
            </a:r>
            <a:r>
              <a:rPr kumimoji="1" lang="ja-JP" altLang="en-US">
                <a:latin typeface="MS Mincho" panose="02020609040205080304" pitchFamily="49" charset="-128"/>
                <a:ea typeface="MS Mincho" panose="02020609040205080304" pitchFamily="49" charset="-128"/>
              </a:rPr>
              <a:t>知的障害</a:t>
            </a:r>
            <a:r>
              <a:rPr kumimoji="1" lang="en-US" altLang="ja-JP" dirty="0">
                <a:latin typeface="MS Mincho" panose="02020609040205080304" pitchFamily="49" charset="-128"/>
                <a:ea typeface="MS Mincho" panose="02020609040205080304" pitchFamily="49" charset="-128"/>
              </a:rPr>
              <a:t>】</a:t>
            </a:r>
            <a:endParaRPr kumimoji="1" lang="ja-JP" altLang="en-US">
              <a:latin typeface="MS Mincho" panose="02020609040205080304" pitchFamily="49" charset="-128"/>
              <a:ea typeface="MS Mincho" panose="02020609040205080304" pitchFamily="49" charset="-128"/>
            </a:endParaRPr>
          </a:p>
        </p:txBody>
      </p:sp>
      <p:sp>
        <p:nvSpPr>
          <p:cNvPr id="3" name="コンテンツ プレースホルダー 2">
            <a:extLst>
              <a:ext uri="{FF2B5EF4-FFF2-40B4-BE49-F238E27FC236}">
                <a16:creationId xmlns="" xmlns:a16="http://schemas.microsoft.com/office/drawing/2014/main" id="{B72448F0-3D35-7A42-9FBD-668054813A1B}"/>
              </a:ext>
            </a:extLst>
          </p:cNvPr>
          <p:cNvSpPr>
            <a:spLocks noGrp="1"/>
          </p:cNvSpPr>
          <p:nvPr>
            <p:ph idx="1"/>
          </p:nvPr>
        </p:nvSpPr>
        <p:spPr>
          <a:xfrm>
            <a:off x="628650" y="2116570"/>
            <a:ext cx="7886700" cy="4351338"/>
          </a:xfrm>
        </p:spPr>
        <p:txBody>
          <a:bodyPr/>
          <a:lstStyle/>
          <a:p>
            <a:r>
              <a:rPr kumimoji="1" lang="ja-JP" altLang="en-US">
                <a:latin typeface="MS Mincho" panose="02020609040205080304" pitchFamily="49" charset="-128"/>
                <a:ea typeface="MS Mincho" panose="02020609040205080304" pitchFamily="49" charset="-128"/>
              </a:rPr>
              <a:t>知的発達症</a:t>
            </a:r>
            <a:endParaRPr kumimoji="1"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コミュニケーション障害</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自閉スペクトラム症</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注意欠陥・多動性障害</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特殊的学習障害</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運動障害</a:t>
            </a:r>
            <a:endParaRPr kumimoji="1" lang="en-US" altLang="ja-JP" dirty="0">
              <a:latin typeface="MS Mincho" panose="02020609040205080304" pitchFamily="49" charset="-128"/>
              <a:ea typeface="MS Mincho" panose="02020609040205080304" pitchFamily="49" charset="-128"/>
            </a:endParaRPr>
          </a:p>
          <a:p>
            <a:endParaRPr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これらの障害が混在していることも多い</a:t>
            </a:r>
            <a:endParaRPr kumimoji="1" lang="ja-JP" altLang="en-US">
              <a:latin typeface="MS Mincho" panose="02020609040205080304" pitchFamily="49" charset="-128"/>
              <a:ea typeface="MS Mincho" panose="02020609040205080304" pitchFamily="49" charset="-128"/>
            </a:endParaRPr>
          </a:p>
        </p:txBody>
      </p:sp>
      <p:sp>
        <p:nvSpPr>
          <p:cNvPr id="4" name="スライド番号プレースホルダー 3">
            <a:extLst>
              <a:ext uri="{FF2B5EF4-FFF2-40B4-BE49-F238E27FC236}">
                <a16:creationId xmlns="" xmlns:a16="http://schemas.microsoft.com/office/drawing/2014/main" id="{46C94710-EF7C-D34F-B147-5C0A032D99C9}"/>
              </a:ext>
            </a:extLst>
          </p:cNvPr>
          <p:cNvSpPr>
            <a:spLocks noGrp="1"/>
          </p:cNvSpPr>
          <p:nvPr>
            <p:ph type="sldNum" sz="quarter" idx="12"/>
          </p:nvPr>
        </p:nvSpPr>
        <p:spPr/>
        <p:txBody>
          <a:bodyPr/>
          <a:lstStyle/>
          <a:p>
            <a:fld id="{43435DA3-2B49-FD43-B8FA-326907F11622}" type="slidenum">
              <a:rPr kumimoji="1" lang="ja-JP" altLang="en-US" smtClean="0"/>
              <a:t>15</a:t>
            </a:fld>
            <a:endParaRPr kumimoji="1" lang="ja-JP" altLang="en-US"/>
          </a:p>
        </p:txBody>
      </p:sp>
    </p:spTree>
    <p:extLst>
      <p:ext uri="{BB962C8B-B14F-4D97-AF65-F5344CB8AC3E}">
        <p14:creationId xmlns:p14="http://schemas.microsoft.com/office/powerpoint/2010/main" val="495374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115EEBC0-C40F-6F42-B241-0B92A08E6D55}"/>
              </a:ext>
            </a:extLst>
          </p:cNvPr>
          <p:cNvSpPr>
            <a:spLocks noGrp="1"/>
          </p:cNvSpPr>
          <p:nvPr>
            <p:ph type="title"/>
          </p:nvPr>
        </p:nvSpPr>
        <p:spPr/>
        <p:txBody>
          <a:bodyPr/>
          <a:lstStyle/>
          <a:p>
            <a:r>
              <a:rPr kumimoji="1" lang="ja-JP" altLang="en-US">
                <a:latin typeface="MS Mincho" panose="02020609040205080304" pitchFamily="49" charset="-128"/>
                <a:ea typeface="MS Mincho" panose="02020609040205080304" pitchFamily="49" charset="-128"/>
              </a:rPr>
              <a:t>知的発達症</a:t>
            </a:r>
          </a:p>
        </p:txBody>
      </p:sp>
      <p:sp>
        <p:nvSpPr>
          <p:cNvPr id="3" name="コンテンツ プレースホルダー 2">
            <a:extLst>
              <a:ext uri="{FF2B5EF4-FFF2-40B4-BE49-F238E27FC236}">
                <a16:creationId xmlns="" xmlns:a16="http://schemas.microsoft.com/office/drawing/2014/main" id="{3B780C4A-C6C2-3746-AB46-CBA0A1B29CF4}"/>
              </a:ext>
            </a:extLst>
          </p:cNvPr>
          <p:cNvSpPr>
            <a:spLocks noGrp="1"/>
          </p:cNvSpPr>
          <p:nvPr>
            <p:ph idx="1"/>
          </p:nvPr>
        </p:nvSpPr>
        <p:spPr/>
        <p:txBody>
          <a:bodyPr>
            <a:normAutofit/>
          </a:bodyPr>
          <a:lstStyle/>
          <a:p>
            <a:r>
              <a:rPr kumimoji="1" lang="ja-JP" altLang="en-US" sz="3200">
                <a:latin typeface="MS Mincho" panose="02020609040205080304" pitchFamily="49" charset="-128"/>
                <a:ea typeface="MS Mincho" panose="02020609040205080304" pitchFamily="49" charset="-128"/>
              </a:rPr>
              <a:t>発達期に発症</a:t>
            </a:r>
            <a:endParaRPr kumimoji="1" lang="en-US" altLang="ja-JP" sz="3200" dirty="0">
              <a:latin typeface="MS Mincho" panose="02020609040205080304" pitchFamily="49" charset="-128"/>
              <a:ea typeface="MS Mincho" panose="02020609040205080304" pitchFamily="49" charset="-128"/>
            </a:endParaRPr>
          </a:p>
          <a:p>
            <a:r>
              <a:rPr lang="ja-JP" altLang="en-US" sz="3200">
                <a:latin typeface="MS Mincho" panose="02020609040205080304" pitchFamily="49" charset="-128"/>
                <a:ea typeface="MS Mincho" panose="02020609040205080304" pitchFamily="49" charset="-128"/>
              </a:rPr>
              <a:t>概念的、社会的、実用的な領域における知的機能と適応機能両面の欠陥を含む障害</a:t>
            </a:r>
            <a:endParaRPr kumimoji="1" lang="ja-JP" altLang="en-US" sz="3200">
              <a:latin typeface="MS Mincho" panose="02020609040205080304" pitchFamily="49" charset="-128"/>
              <a:ea typeface="MS Mincho" panose="02020609040205080304" pitchFamily="49" charset="-128"/>
            </a:endParaRPr>
          </a:p>
        </p:txBody>
      </p:sp>
      <p:sp>
        <p:nvSpPr>
          <p:cNvPr id="4" name="スライド番号プレースホルダー 3">
            <a:extLst>
              <a:ext uri="{FF2B5EF4-FFF2-40B4-BE49-F238E27FC236}">
                <a16:creationId xmlns="" xmlns:a16="http://schemas.microsoft.com/office/drawing/2014/main" id="{673D287C-FBB6-0644-884F-6DDA0A6E66B1}"/>
              </a:ext>
            </a:extLst>
          </p:cNvPr>
          <p:cNvSpPr>
            <a:spLocks noGrp="1"/>
          </p:cNvSpPr>
          <p:nvPr>
            <p:ph type="sldNum" sz="quarter" idx="12"/>
          </p:nvPr>
        </p:nvSpPr>
        <p:spPr/>
        <p:txBody>
          <a:bodyPr/>
          <a:lstStyle/>
          <a:p>
            <a:fld id="{43435DA3-2B49-FD43-B8FA-326907F11622}" type="slidenum">
              <a:rPr kumimoji="1" lang="ja-JP" altLang="en-US" smtClean="0"/>
              <a:t>16</a:t>
            </a:fld>
            <a:endParaRPr kumimoji="1" lang="ja-JP" altLang="en-US"/>
          </a:p>
        </p:txBody>
      </p:sp>
    </p:spTree>
    <p:extLst>
      <p:ext uri="{BB962C8B-B14F-4D97-AF65-F5344CB8AC3E}">
        <p14:creationId xmlns:p14="http://schemas.microsoft.com/office/powerpoint/2010/main" val="2349400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D4663854-4549-CE46-86EF-38615E33330C}"/>
              </a:ext>
            </a:extLst>
          </p:cNvPr>
          <p:cNvSpPr>
            <a:spLocks noGrp="1"/>
          </p:cNvSpPr>
          <p:nvPr>
            <p:ph type="title"/>
          </p:nvPr>
        </p:nvSpPr>
        <p:spPr>
          <a:xfrm>
            <a:off x="383531" y="82098"/>
            <a:ext cx="8164476" cy="1325563"/>
          </a:xfrm>
        </p:spPr>
        <p:txBody>
          <a:bodyPr/>
          <a:lstStyle/>
          <a:p>
            <a:r>
              <a:rPr kumimoji="1" lang="ja-JP" altLang="en-US">
                <a:latin typeface="MS Mincho" panose="02020609040205080304" pitchFamily="49" charset="-128"/>
                <a:ea typeface="MS Mincho" panose="02020609040205080304" pitchFamily="49" charset="-128"/>
              </a:rPr>
              <a:t>知的発達症の概念的領域の特徴</a:t>
            </a:r>
          </a:p>
        </p:txBody>
      </p:sp>
      <p:sp>
        <p:nvSpPr>
          <p:cNvPr id="3" name="コンテンツ プレースホルダー 2">
            <a:extLst>
              <a:ext uri="{FF2B5EF4-FFF2-40B4-BE49-F238E27FC236}">
                <a16:creationId xmlns="" xmlns:a16="http://schemas.microsoft.com/office/drawing/2014/main" id="{1632D143-F459-DC46-8C72-7C2DA741040E}"/>
              </a:ext>
            </a:extLst>
          </p:cNvPr>
          <p:cNvSpPr>
            <a:spLocks noGrp="1"/>
          </p:cNvSpPr>
          <p:nvPr>
            <p:ph idx="1"/>
          </p:nvPr>
        </p:nvSpPr>
        <p:spPr>
          <a:xfrm>
            <a:off x="185057" y="1488166"/>
            <a:ext cx="8784771" cy="4945289"/>
          </a:xfrm>
        </p:spPr>
        <p:txBody>
          <a:bodyPr>
            <a:normAutofit lnSpcReduction="10000"/>
          </a:bodyPr>
          <a:lstStyle/>
          <a:p>
            <a:pPr marL="0" indent="0">
              <a:buNone/>
            </a:pPr>
            <a:r>
              <a:rPr kumimoji="1" lang="ja-JP" altLang="en-US" sz="3200">
                <a:latin typeface="MS Mincho" panose="02020609040205080304" pitchFamily="49" charset="-128"/>
                <a:ea typeface="MS Mincho" panose="02020609040205080304" pitchFamily="49" charset="-128"/>
              </a:rPr>
              <a:t>読字、書字、算数、時間または学習機能を身につけることが困難である</a:t>
            </a:r>
            <a:endParaRPr kumimoji="1" lang="en-US" altLang="ja-JP" sz="3200" dirty="0">
              <a:latin typeface="MS Mincho" panose="02020609040205080304" pitchFamily="49" charset="-128"/>
              <a:ea typeface="MS Mincho" panose="02020609040205080304" pitchFamily="49" charset="-128"/>
            </a:endParaRPr>
          </a:p>
          <a:p>
            <a:pPr marL="0" indent="0">
              <a:buNone/>
            </a:pPr>
            <a:endParaRPr kumimoji="1" lang="en-US" altLang="ja-JP" dirty="0">
              <a:latin typeface="MS Mincho" panose="02020609040205080304" pitchFamily="49" charset="-128"/>
              <a:ea typeface="MS Mincho" panose="02020609040205080304" pitchFamily="49" charset="-128"/>
            </a:endParaRPr>
          </a:p>
          <a:p>
            <a:pPr marL="0" indent="0">
              <a:buNone/>
            </a:pPr>
            <a:r>
              <a:rPr lang="ja-JP" altLang="en-US" sz="3200">
                <a:solidFill>
                  <a:schemeClr val="accent6"/>
                </a:solidFill>
                <a:latin typeface="MS Mincho" panose="02020609040205080304" pitchFamily="49" charset="-128"/>
                <a:ea typeface="MS Mincho" panose="02020609040205080304" pitchFamily="49" charset="-128"/>
              </a:rPr>
              <a:t>抽象的概念</a:t>
            </a:r>
            <a:r>
              <a:rPr lang="ja-JP" altLang="en-US" sz="3200">
                <a:latin typeface="MS Mincho" panose="02020609040205080304" pitchFamily="49" charset="-128"/>
                <a:ea typeface="MS Mincho" panose="02020609040205080304" pitchFamily="49" charset="-128"/>
              </a:rPr>
              <a:t>、実行機能（計画、戦略、優先順位の設定および認知的柔軟性）、</a:t>
            </a:r>
            <a:r>
              <a:rPr lang="ja-JP" altLang="en-US" sz="3200">
                <a:solidFill>
                  <a:schemeClr val="accent5"/>
                </a:solidFill>
                <a:latin typeface="MS Mincho" panose="02020609040205080304" pitchFamily="49" charset="-128"/>
                <a:ea typeface="MS Mincho" panose="02020609040205080304" pitchFamily="49" charset="-128"/>
              </a:rPr>
              <a:t>短期記憶</a:t>
            </a:r>
            <a:r>
              <a:rPr lang="ja-JP" altLang="en-US" sz="3200">
                <a:latin typeface="MS Mincho" panose="02020609040205080304" pitchFamily="49" charset="-128"/>
                <a:ea typeface="MS Mincho" panose="02020609040205080304" pitchFamily="49" charset="-128"/>
              </a:rPr>
              <a:t>が障害される</a:t>
            </a:r>
            <a:endParaRPr lang="en-US" altLang="ja-JP" sz="3200"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a:t>
            </a:r>
            <a:r>
              <a:rPr lang="ja-JP" altLang="en-US">
                <a:solidFill>
                  <a:schemeClr val="accent6"/>
                </a:solidFill>
                <a:latin typeface="MS Mincho" panose="02020609040205080304" pitchFamily="49" charset="-128"/>
                <a:ea typeface="MS Mincho" panose="02020609040205080304" pitchFamily="49" charset="-128"/>
              </a:rPr>
              <a:t>もうちょっと</a:t>
            </a:r>
            <a:r>
              <a:rPr lang="ja-JP" altLang="en-US">
                <a:latin typeface="MS Mincho" panose="02020609040205080304" pitchFamily="49" charset="-128"/>
                <a:ea typeface="MS Mincho" panose="02020609040205080304" pitchFamily="49" charset="-128"/>
              </a:rPr>
              <a:t>磨いて」が分からない</a:t>
            </a:r>
            <a:endParaRPr lang="en-US" altLang="ja-JP" dirty="0">
              <a:latin typeface="MS Mincho" panose="02020609040205080304" pitchFamily="49" charset="-128"/>
              <a:ea typeface="MS Mincho" panose="02020609040205080304" pitchFamily="49" charset="-128"/>
            </a:endParaRPr>
          </a:p>
          <a:p>
            <a:pPr marL="0" indent="0">
              <a:buNone/>
            </a:pPr>
            <a:r>
              <a:rPr kumimoji="1" lang="ja-JP" altLang="en-US">
                <a:latin typeface="MS Mincho" panose="02020609040205080304" pitchFamily="49" charset="-128"/>
                <a:ea typeface="MS Mincho" panose="02020609040205080304" pitchFamily="49" charset="-128"/>
              </a:rPr>
              <a:t>　　　→「</a:t>
            </a:r>
            <a:r>
              <a:rPr kumimoji="1" lang="en-US" altLang="ja-JP" dirty="0">
                <a:solidFill>
                  <a:schemeClr val="accent6"/>
                </a:solidFill>
                <a:latin typeface="MS Mincho" panose="02020609040205080304" pitchFamily="49" charset="-128"/>
                <a:ea typeface="MS Mincho" panose="02020609040205080304" pitchFamily="49" charset="-128"/>
              </a:rPr>
              <a:t>10</a:t>
            </a:r>
            <a:r>
              <a:rPr kumimoji="1" lang="ja-JP" altLang="en-US">
                <a:solidFill>
                  <a:schemeClr val="accent6"/>
                </a:solidFill>
                <a:latin typeface="MS Mincho" panose="02020609040205080304" pitchFamily="49" charset="-128"/>
                <a:ea typeface="MS Mincho" panose="02020609040205080304" pitchFamily="49" charset="-128"/>
              </a:rPr>
              <a:t>回</a:t>
            </a:r>
            <a:r>
              <a:rPr kumimoji="1" lang="ja-JP" altLang="en-US">
                <a:latin typeface="MS Mincho" panose="02020609040205080304" pitchFamily="49" charset="-128"/>
                <a:ea typeface="MS Mincho" panose="02020609040205080304" pitchFamily="49" charset="-128"/>
              </a:rPr>
              <a:t>磨いてください」</a:t>
            </a:r>
            <a:endParaRPr kumimoji="1"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・歯磨き指導してもう一度やらせても</a:t>
            </a:r>
            <a:r>
              <a:rPr lang="ja-JP" altLang="en-US">
                <a:solidFill>
                  <a:schemeClr val="accent5"/>
                </a:solidFill>
                <a:latin typeface="MS Mincho" panose="02020609040205080304" pitchFamily="49" charset="-128"/>
                <a:ea typeface="MS Mincho" panose="02020609040205080304" pitchFamily="49" charset="-128"/>
              </a:rPr>
              <a:t>覚えていない</a:t>
            </a:r>
            <a:endParaRPr lang="en-US" altLang="ja-JP" dirty="0">
              <a:solidFill>
                <a:schemeClr val="accent5"/>
              </a:solidFill>
              <a:latin typeface="MS Mincho" panose="02020609040205080304" pitchFamily="49" charset="-128"/>
              <a:ea typeface="MS Mincho" panose="02020609040205080304" pitchFamily="49" charset="-128"/>
            </a:endParaRPr>
          </a:p>
          <a:p>
            <a:pPr marL="0" indent="0">
              <a:buNone/>
            </a:pPr>
            <a:r>
              <a:rPr kumimoji="1" lang="ja-JP" altLang="en-US">
                <a:latin typeface="MS Mincho" panose="02020609040205080304" pitchFamily="49" charset="-128"/>
                <a:ea typeface="MS Mincho" panose="02020609040205080304" pitchFamily="49" charset="-128"/>
              </a:rPr>
              <a:t>　　　→本人の能力に合わせて</a:t>
            </a:r>
            <a:r>
              <a:rPr kumimoji="1" lang="ja-JP" altLang="en-US">
                <a:solidFill>
                  <a:schemeClr val="accent5"/>
                </a:solidFill>
                <a:latin typeface="MS Mincho" panose="02020609040205080304" pitchFamily="49" charset="-128"/>
                <a:ea typeface="MS Mincho" panose="02020609040205080304" pitchFamily="49" charset="-128"/>
              </a:rPr>
              <a:t>ポイントを絞って</a:t>
            </a:r>
            <a:r>
              <a:rPr kumimoji="1" lang="ja-JP" altLang="en-US">
                <a:latin typeface="MS Mincho" panose="02020609040205080304" pitchFamily="49" charset="-128"/>
                <a:ea typeface="MS Mincho" panose="02020609040205080304" pitchFamily="49" charset="-128"/>
              </a:rPr>
              <a:t>指導</a:t>
            </a:r>
          </a:p>
        </p:txBody>
      </p:sp>
      <p:sp>
        <p:nvSpPr>
          <p:cNvPr id="4" name="スライド番号プレースホルダー 3">
            <a:extLst>
              <a:ext uri="{FF2B5EF4-FFF2-40B4-BE49-F238E27FC236}">
                <a16:creationId xmlns="" xmlns:a16="http://schemas.microsoft.com/office/drawing/2014/main" id="{D31003D3-BE25-B74C-A4E0-24A217054175}"/>
              </a:ext>
            </a:extLst>
          </p:cNvPr>
          <p:cNvSpPr>
            <a:spLocks noGrp="1"/>
          </p:cNvSpPr>
          <p:nvPr>
            <p:ph type="sldNum" sz="quarter" idx="12"/>
          </p:nvPr>
        </p:nvSpPr>
        <p:spPr/>
        <p:txBody>
          <a:bodyPr/>
          <a:lstStyle/>
          <a:p>
            <a:fld id="{43435DA3-2B49-FD43-B8FA-326907F11622}" type="slidenum">
              <a:rPr kumimoji="1" lang="ja-JP" altLang="en-US" smtClean="0"/>
              <a:t>17</a:t>
            </a:fld>
            <a:endParaRPr kumimoji="1" lang="ja-JP" altLang="en-US"/>
          </a:p>
        </p:txBody>
      </p:sp>
    </p:spTree>
    <p:extLst>
      <p:ext uri="{BB962C8B-B14F-4D97-AF65-F5344CB8AC3E}">
        <p14:creationId xmlns:p14="http://schemas.microsoft.com/office/powerpoint/2010/main" val="1548010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47D0923E-0E27-3444-B0DC-FAE9AB4400D7}"/>
              </a:ext>
            </a:extLst>
          </p:cNvPr>
          <p:cNvSpPr>
            <a:spLocks noGrp="1"/>
          </p:cNvSpPr>
          <p:nvPr>
            <p:ph type="title"/>
          </p:nvPr>
        </p:nvSpPr>
        <p:spPr>
          <a:xfrm>
            <a:off x="372140" y="0"/>
            <a:ext cx="8143210" cy="1325563"/>
          </a:xfrm>
        </p:spPr>
        <p:txBody>
          <a:bodyPr/>
          <a:lstStyle/>
          <a:p>
            <a:r>
              <a:rPr lang="ja-JP" altLang="en-US">
                <a:latin typeface="MS Mincho" panose="02020609040205080304" pitchFamily="49" charset="-128"/>
                <a:ea typeface="MS Mincho" panose="02020609040205080304" pitchFamily="49" charset="-128"/>
              </a:rPr>
              <a:t>知的発達症の社会的領域の特徴</a:t>
            </a:r>
            <a:endParaRPr kumimoji="1" lang="ja-JP" altLang="en-US"/>
          </a:p>
        </p:txBody>
      </p:sp>
      <p:sp>
        <p:nvSpPr>
          <p:cNvPr id="3" name="コンテンツ プレースホルダー 2">
            <a:extLst>
              <a:ext uri="{FF2B5EF4-FFF2-40B4-BE49-F238E27FC236}">
                <a16:creationId xmlns="" xmlns:a16="http://schemas.microsoft.com/office/drawing/2014/main" id="{D84563BB-C784-D74C-B8B3-28A01DC9EADF}"/>
              </a:ext>
            </a:extLst>
          </p:cNvPr>
          <p:cNvSpPr>
            <a:spLocks noGrp="1"/>
          </p:cNvSpPr>
          <p:nvPr>
            <p:ph idx="1"/>
          </p:nvPr>
        </p:nvSpPr>
        <p:spPr>
          <a:xfrm>
            <a:off x="228600" y="1325562"/>
            <a:ext cx="9024257" cy="5383581"/>
          </a:xfrm>
        </p:spPr>
        <p:txBody>
          <a:bodyPr>
            <a:normAutofit/>
          </a:bodyPr>
          <a:lstStyle/>
          <a:p>
            <a:pPr marL="0" indent="0">
              <a:buNone/>
            </a:pPr>
            <a:r>
              <a:rPr kumimoji="1" lang="ja-JP" altLang="en-US" sz="3200">
                <a:latin typeface="MS Mincho" panose="02020609040205080304" pitchFamily="49" charset="-128"/>
                <a:ea typeface="MS Mincho" panose="02020609040205080304" pitchFamily="49" charset="-128"/>
              </a:rPr>
              <a:t>コミュニケーション、会話、および言語の習得が困難で年齢相応に期待されるよりも</a:t>
            </a:r>
            <a:r>
              <a:rPr kumimoji="1" lang="ja-JP" altLang="en-US" sz="3200">
                <a:solidFill>
                  <a:schemeClr val="accent6"/>
                </a:solidFill>
                <a:latin typeface="MS Mincho" panose="02020609040205080304" pitchFamily="49" charset="-128"/>
                <a:ea typeface="MS Mincho" panose="02020609040205080304" pitchFamily="49" charset="-128"/>
              </a:rPr>
              <a:t>未熟</a:t>
            </a:r>
            <a:r>
              <a:rPr kumimoji="1" lang="ja-JP" altLang="en-US" sz="3200">
                <a:latin typeface="MS Mincho" panose="02020609040205080304" pitchFamily="49" charset="-128"/>
                <a:ea typeface="MS Mincho" panose="02020609040205080304" pitchFamily="49" charset="-128"/>
              </a:rPr>
              <a:t>である。</a:t>
            </a:r>
            <a:endParaRPr lang="en-US" altLang="ja-JP" sz="3200" dirty="0">
              <a:latin typeface="MS Mincho" panose="02020609040205080304" pitchFamily="49" charset="-128"/>
              <a:ea typeface="MS Mincho" panose="02020609040205080304" pitchFamily="49" charset="-128"/>
            </a:endParaRPr>
          </a:p>
          <a:p>
            <a:pPr marL="0" indent="0">
              <a:buNone/>
            </a:pPr>
            <a:r>
              <a:rPr kumimoji="1" lang="ja-JP" altLang="en-US" sz="3200">
                <a:latin typeface="MS Mincho" panose="02020609040205080304" pitchFamily="49" charset="-128"/>
                <a:ea typeface="MS Mincho" panose="02020609040205080304" pitchFamily="49" charset="-128"/>
              </a:rPr>
              <a:t>　</a:t>
            </a:r>
            <a:r>
              <a:rPr kumimoji="1" lang="ja-JP" altLang="en-US">
                <a:latin typeface="MS Mincho" panose="02020609040205080304" pitchFamily="49" charset="-128"/>
                <a:ea typeface="MS Mincho" panose="02020609040205080304" pitchFamily="49" charset="-128"/>
              </a:rPr>
              <a:t>・</a:t>
            </a:r>
            <a:r>
              <a:rPr kumimoji="1" lang="ja-JP" altLang="en-US">
                <a:solidFill>
                  <a:schemeClr val="accent6"/>
                </a:solidFill>
                <a:latin typeface="MS Mincho" panose="02020609040205080304" pitchFamily="49" charset="-128"/>
                <a:ea typeface="MS Mincho" panose="02020609040205080304" pitchFamily="49" charset="-128"/>
              </a:rPr>
              <a:t>歯周病、出血、臼歯、</a:t>
            </a:r>
            <a:r>
              <a:rPr kumimoji="1" lang="ja-JP" altLang="en-US">
                <a:latin typeface="MS Mincho" panose="02020609040205080304" pitchFamily="49" charset="-128"/>
                <a:ea typeface="MS Mincho" panose="02020609040205080304" pitchFamily="49" charset="-128"/>
              </a:rPr>
              <a:t>などは難しい場合もある</a:t>
            </a:r>
            <a:endParaRPr kumimoji="1"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a:t>
            </a:r>
            <a:r>
              <a:rPr kumimoji="1" lang="ja-JP" altLang="en-US">
                <a:latin typeface="MS Mincho" panose="02020609040205080304" pitchFamily="49" charset="-128"/>
                <a:ea typeface="MS Mincho" panose="02020609040205080304" pitchFamily="49" charset="-128"/>
              </a:rPr>
              <a:t>→ </a:t>
            </a:r>
            <a:r>
              <a:rPr kumimoji="1" lang="ja-JP" altLang="en-US">
                <a:solidFill>
                  <a:schemeClr val="accent6"/>
                </a:solidFill>
                <a:latin typeface="MS Mincho" panose="02020609040205080304" pitchFamily="49" charset="-128"/>
                <a:ea typeface="MS Mincho" panose="02020609040205080304" pitchFamily="49" charset="-128"/>
              </a:rPr>
              <a:t>歯肉の病気、血が出る、奥歯</a:t>
            </a:r>
            <a:endParaRPr kumimoji="1" lang="en-US" altLang="ja-JP" dirty="0">
              <a:solidFill>
                <a:schemeClr val="accent6"/>
              </a:solidFill>
              <a:latin typeface="MS Mincho" panose="02020609040205080304" pitchFamily="49" charset="-128"/>
              <a:ea typeface="MS Mincho" panose="02020609040205080304" pitchFamily="49" charset="-128"/>
            </a:endParaRPr>
          </a:p>
          <a:p>
            <a:pPr marL="0" indent="0">
              <a:buNone/>
            </a:pPr>
            <a:endParaRPr kumimoji="1" lang="en-US" altLang="ja-JP" dirty="0">
              <a:latin typeface="MS Mincho" panose="02020609040205080304" pitchFamily="49" charset="-128"/>
              <a:ea typeface="MS Mincho" panose="02020609040205080304" pitchFamily="49" charset="-128"/>
            </a:endParaRPr>
          </a:p>
          <a:p>
            <a:pPr marL="0" indent="0">
              <a:buNone/>
            </a:pPr>
            <a:r>
              <a:rPr lang="ja-JP" altLang="en-US" sz="3200">
                <a:latin typeface="MS Mincho" panose="02020609040205080304" pitchFamily="49" charset="-128"/>
                <a:ea typeface="MS Mincho" panose="02020609040205080304" pitchFamily="49" charset="-128"/>
              </a:rPr>
              <a:t>社会的判断能力および意思決定能力は未熟で、他人に操作される（騙される）危険性がある。</a:t>
            </a:r>
            <a:endParaRPr lang="en-US" altLang="ja-JP" sz="3200" dirty="0">
              <a:latin typeface="MS Mincho" panose="02020609040205080304" pitchFamily="49" charset="-128"/>
              <a:ea typeface="MS Mincho" panose="02020609040205080304" pitchFamily="49" charset="-128"/>
            </a:endParaRPr>
          </a:p>
          <a:p>
            <a:pPr marL="0" indent="0">
              <a:buNone/>
            </a:pPr>
            <a:r>
              <a:rPr kumimoji="1" lang="ja-JP" altLang="en-US" sz="3200">
                <a:latin typeface="MS Mincho" panose="02020609040205080304" pitchFamily="49" charset="-128"/>
                <a:ea typeface="MS Mincho" panose="02020609040205080304" pitchFamily="49" charset="-128"/>
              </a:rPr>
              <a:t>　</a:t>
            </a:r>
          </a:p>
        </p:txBody>
      </p:sp>
      <p:sp>
        <p:nvSpPr>
          <p:cNvPr id="4" name="スライド番号プレースホルダー 3">
            <a:extLst>
              <a:ext uri="{FF2B5EF4-FFF2-40B4-BE49-F238E27FC236}">
                <a16:creationId xmlns="" xmlns:a16="http://schemas.microsoft.com/office/drawing/2014/main" id="{1A0CEA2D-B8CF-214D-9125-959D2CA9BF1F}"/>
              </a:ext>
            </a:extLst>
          </p:cNvPr>
          <p:cNvSpPr>
            <a:spLocks noGrp="1"/>
          </p:cNvSpPr>
          <p:nvPr>
            <p:ph type="sldNum" sz="quarter" idx="12"/>
          </p:nvPr>
        </p:nvSpPr>
        <p:spPr/>
        <p:txBody>
          <a:bodyPr/>
          <a:lstStyle/>
          <a:p>
            <a:fld id="{43435DA3-2B49-FD43-B8FA-326907F11622}" type="slidenum">
              <a:rPr kumimoji="1" lang="ja-JP" altLang="en-US" smtClean="0"/>
              <a:t>18</a:t>
            </a:fld>
            <a:endParaRPr kumimoji="1" lang="ja-JP" altLang="en-US"/>
          </a:p>
        </p:txBody>
      </p:sp>
    </p:spTree>
    <p:extLst>
      <p:ext uri="{BB962C8B-B14F-4D97-AF65-F5344CB8AC3E}">
        <p14:creationId xmlns:p14="http://schemas.microsoft.com/office/powerpoint/2010/main" val="3015139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DE3EAB8A-E891-8141-9069-F20DF288130C}"/>
              </a:ext>
            </a:extLst>
          </p:cNvPr>
          <p:cNvSpPr>
            <a:spLocks noGrp="1"/>
          </p:cNvSpPr>
          <p:nvPr>
            <p:ph type="title"/>
          </p:nvPr>
        </p:nvSpPr>
        <p:spPr>
          <a:xfrm>
            <a:off x="393405" y="365126"/>
            <a:ext cx="8121945" cy="1325563"/>
          </a:xfrm>
        </p:spPr>
        <p:txBody>
          <a:bodyPr/>
          <a:lstStyle/>
          <a:p>
            <a:r>
              <a:rPr lang="ja-JP" altLang="en-US">
                <a:latin typeface="MS Mincho" panose="02020609040205080304" pitchFamily="49" charset="-128"/>
                <a:ea typeface="MS Mincho" panose="02020609040205080304" pitchFamily="49" charset="-128"/>
              </a:rPr>
              <a:t>知的発達症の実用的領域の特徴</a:t>
            </a:r>
            <a:endParaRPr kumimoji="1" lang="ja-JP" altLang="en-US"/>
          </a:p>
        </p:txBody>
      </p:sp>
      <p:sp>
        <p:nvSpPr>
          <p:cNvPr id="3" name="コンテンツ プレースホルダー 2">
            <a:extLst>
              <a:ext uri="{FF2B5EF4-FFF2-40B4-BE49-F238E27FC236}">
                <a16:creationId xmlns="" xmlns:a16="http://schemas.microsoft.com/office/drawing/2014/main" id="{FA168C93-26F3-DE4B-B263-4A4A934A31D4}"/>
              </a:ext>
            </a:extLst>
          </p:cNvPr>
          <p:cNvSpPr>
            <a:spLocks noGrp="1"/>
          </p:cNvSpPr>
          <p:nvPr>
            <p:ph idx="1"/>
          </p:nvPr>
        </p:nvSpPr>
        <p:spPr/>
        <p:txBody>
          <a:bodyPr>
            <a:normAutofit/>
          </a:bodyPr>
          <a:lstStyle/>
          <a:p>
            <a:pPr marL="0" indent="0">
              <a:buNone/>
            </a:pPr>
            <a:r>
              <a:rPr kumimoji="1" lang="ja-JP" altLang="en-US" sz="3200">
                <a:latin typeface="MS Mincho" panose="02020609040205080304" pitchFamily="49" charset="-128"/>
                <a:ea typeface="MS Mincho" panose="02020609040205080304" pitchFamily="49" charset="-128"/>
              </a:rPr>
              <a:t>食料品の買い物、輸送手段、家事および子育ての調整、栄養管理、銀行取引や金銭管理などが困難で支援を要する。</a:t>
            </a:r>
            <a:endParaRPr kumimoji="1" lang="en-US" altLang="ja-JP" sz="3200" dirty="0">
              <a:latin typeface="MS Mincho" panose="02020609040205080304" pitchFamily="49" charset="-128"/>
              <a:ea typeface="MS Mincho" panose="02020609040205080304" pitchFamily="49" charset="-128"/>
            </a:endParaRPr>
          </a:p>
          <a:p>
            <a:pPr marL="0" indent="0">
              <a:buNone/>
            </a:pPr>
            <a:endParaRPr kumimoji="1" lang="en-US" altLang="ja-JP" sz="3200"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甘いお菓子ばかり買ってしまう</a:t>
            </a:r>
            <a:endParaRPr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→早いうちからルールを決める</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子供の歯を磨くことができない</a:t>
            </a:r>
            <a:endParaRPr kumimoji="1"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→繰り返しの支援</a:t>
            </a:r>
            <a:endParaRPr kumimoji="1" lang="ja-JP" altLang="en-US">
              <a:latin typeface="MS Mincho" panose="02020609040205080304" pitchFamily="49" charset="-128"/>
              <a:ea typeface="MS Mincho" panose="02020609040205080304" pitchFamily="49" charset="-128"/>
            </a:endParaRPr>
          </a:p>
        </p:txBody>
      </p:sp>
      <p:sp>
        <p:nvSpPr>
          <p:cNvPr id="4" name="スライド番号プレースホルダー 3">
            <a:extLst>
              <a:ext uri="{FF2B5EF4-FFF2-40B4-BE49-F238E27FC236}">
                <a16:creationId xmlns="" xmlns:a16="http://schemas.microsoft.com/office/drawing/2014/main" id="{3203F0D9-0245-1C41-872D-43709DA60BC7}"/>
              </a:ext>
            </a:extLst>
          </p:cNvPr>
          <p:cNvSpPr>
            <a:spLocks noGrp="1"/>
          </p:cNvSpPr>
          <p:nvPr>
            <p:ph type="sldNum" sz="quarter" idx="12"/>
          </p:nvPr>
        </p:nvSpPr>
        <p:spPr/>
        <p:txBody>
          <a:bodyPr/>
          <a:lstStyle/>
          <a:p>
            <a:fld id="{43435DA3-2B49-FD43-B8FA-326907F11622}" type="slidenum">
              <a:rPr kumimoji="1" lang="ja-JP" altLang="en-US" smtClean="0"/>
              <a:t>19</a:t>
            </a:fld>
            <a:endParaRPr kumimoji="1" lang="ja-JP" altLang="en-US"/>
          </a:p>
        </p:txBody>
      </p:sp>
    </p:spTree>
    <p:extLst>
      <p:ext uri="{BB962C8B-B14F-4D97-AF65-F5344CB8AC3E}">
        <p14:creationId xmlns:p14="http://schemas.microsoft.com/office/powerpoint/2010/main" val="2722141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4CD7CCE2-B30D-A743-BBF0-C1E32BA92615}"/>
              </a:ext>
            </a:extLst>
          </p:cNvPr>
          <p:cNvSpPr>
            <a:spLocks noGrp="1"/>
          </p:cNvSpPr>
          <p:nvPr>
            <p:ph type="title"/>
          </p:nvPr>
        </p:nvSpPr>
        <p:spPr>
          <a:xfrm>
            <a:off x="210207" y="269679"/>
            <a:ext cx="8702565" cy="1253468"/>
          </a:xfrm>
        </p:spPr>
        <p:txBody>
          <a:bodyPr>
            <a:noAutofit/>
          </a:bodyPr>
          <a:lstStyle/>
          <a:p>
            <a:r>
              <a:rPr kumimoji="1" lang="ja-JP" altLang="en-US" sz="4000">
                <a:latin typeface="MS Mincho" panose="02020609040205080304" pitchFamily="49" charset="-128"/>
                <a:ea typeface="MS Mincho" panose="02020609040205080304" pitchFamily="49" charset="-128"/>
              </a:rPr>
              <a:t>日本国憲法</a:t>
            </a:r>
            <a:r>
              <a:rPr lang="ja-JP" altLang="en-US" sz="3600" dirty="0">
                <a:latin typeface="MS Mincho" panose="02020609040205080304" pitchFamily="49" charset="-128"/>
                <a:ea typeface="MS Mincho" panose="02020609040205080304" pitchFamily="49" charset="-128"/>
              </a:rPr>
              <a:t>　</a:t>
            </a:r>
            <a:r>
              <a:rPr lang="ja-JP" altLang="en-US" sz="3200">
                <a:latin typeface="MS Mincho" panose="02020609040205080304" pitchFamily="49" charset="-128"/>
                <a:ea typeface="MS Mincho" panose="02020609040205080304" pitchFamily="49" charset="-128"/>
              </a:rPr>
              <a:t>第３章 国民の権利及び義務</a:t>
            </a:r>
            <a:r>
              <a:rPr lang="ja-JP" altLang="en-US" sz="3600">
                <a:latin typeface="MS Mincho" panose="02020609040205080304" pitchFamily="49" charset="-128"/>
                <a:ea typeface="MS Mincho" panose="02020609040205080304" pitchFamily="49" charset="-128"/>
              </a:rPr>
              <a:t/>
            </a:r>
            <a:br>
              <a:rPr lang="ja-JP" altLang="en-US" sz="3600">
                <a:latin typeface="MS Mincho" panose="02020609040205080304" pitchFamily="49" charset="-128"/>
                <a:ea typeface="MS Mincho" panose="02020609040205080304" pitchFamily="49" charset="-128"/>
              </a:rPr>
            </a:br>
            <a:endParaRPr kumimoji="1" lang="ja-JP" altLang="en-US" sz="3600">
              <a:latin typeface="MS Mincho" panose="02020609040205080304" pitchFamily="49" charset="-128"/>
              <a:ea typeface="MS Mincho" panose="02020609040205080304" pitchFamily="49" charset="-128"/>
            </a:endParaRPr>
          </a:p>
        </p:txBody>
      </p:sp>
      <p:sp>
        <p:nvSpPr>
          <p:cNvPr id="3" name="コンテンツ プレースホルダー 2">
            <a:extLst>
              <a:ext uri="{FF2B5EF4-FFF2-40B4-BE49-F238E27FC236}">
                <a16:creationId xmlns="" xmlns:a16="http://schemas.microsoft.com/office/drawing/2014/main" id="{77D4E36D-176E-B746-9C85-A7BC8666CFCD}"/>
              </a:ext>
            </a:extLst>
          </p:cNvPr>
          <p:cNvSpPr>
            <a:spLocks noGrp="1"/>
          </p:cNvSpPr>
          <p:nvPr>
            <p:ph idx="1"/>
          </p:nvPr>
        </p:nvSpPr>
        <p:spPr>
          <a:xfrm>
            <a:off x="210207" y="1321129"/>
            <a:ext cx="9238593" cy="5536871"/>
          </a:xfrm>
        </p:spPr>
        <p:txBody>
          <a:bodyPr>
            <a:normAutofit/>
          </a:bodyPr>
          <a:lstStyle/>
          <a:p>
            <a:pPr marL="0" indent="0">
              <a:buNone/>
            </a:pPr>
            <a:r>
              <a:rPr lang="ja-JP" altLang="en-US" b="1">
                <a:latin typeface="MS Mincho" panose="02020609040205080304" pitchFamily="49" charset="-128"/>
                <a:ea typeface="MS Mincho" panose="02020609040205080304" pitchFamily="49" charset="-128"/>
              </a:rPr>
              <a:t>第</a:t>
            </a:r>
            <a:r>
              <a:rPr lang="en-US" altLang="ja-JP" b="1" dirty="0">
                <a:latin typeface="MS Mincho" panose="02020609040205080304" pitchFamily="49" charset="-128"/>
                <a:ea typeface="MS Mincho" panose="02020609040205080304" pitchFamily="49" charset="-128"/>
              </a:rPr>
              <a:t>11</a:t>
            </a:r>
            <a:r>
              <a:rPr lang="ja-JP" altLang="en-US" b="1">
                <a:latin typeface="MS Mincho" panose="02020609040205080304" pitchFamily="49" charset="-128"/>
                <a:ea typeface="MS Mincho" panose="02020609040205080304" pitchFamily="49" charset="-128"/>
              </a:rPr>
              <a:t>条（基本的人権の普遍性、永久不可侵性、固有性）</a:t>
            </a:r>
            <a:endParaRPr lang="en-US" altLang="ja-JP" b="1"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a:t>
            </a:r>
            <a:r>
              <a:rPr lang="ja-JP" altLang="en-US" sz="2400">
                <a:latin typeface="MS Mincho" panose="02020609040205080304" pitchFamily="49" charset="-128"/>
                <a:ea typeface="MS Mincho" panose="02020609040205080304" pitchFamily="49" charset="-128"/>
              </a:rPr>
              <a:t>国民は、すべての</a:t>
            </a:r>
            <a:r>
              <a:rPr lang="ja-JP" altLang="en-US" sz="2400">
                <a:solidFill>
                  <a:srgbClr val="FF0000"/>
                </a:solidFill>
                <a:latin typeface="MS Mincho" panose="02020609040205080304" pitchFamily="49" charset="-128"/>
                <a:ea typeface="MS Mincho" panose="02020609040205080304" pitchFamily="49" charset="-128"/>
              </a:rPr>
              <a:t>基本的人権の享有</a:t>
            </a:r>
            <a:r>
              <a:rPr lang="ja-JP" altLang="en-US" sz="2400">
                <a:latin typeface="MS Mincho" panose="02020609040205080304" pitchFamily="49" charset="-128"/>
                <a:ea typeface="MS Mincho" panose="02020609040205080304" pitchFamily="49" charset="-128"/>
              </a:rPr>
              <a:t>を妨げられない。この</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sz="2400">
                <a:latin typeface="MS Mincho" panose="02020609040205080304" pitchFamily="49" charset="-128"/>
                <a:ea typeface="MS Mincho" panose="02020609040205080304" pitchFamily="49" charset="-128"/>
              </a:rPr>
              <a:t>憲法が国民に保障する基本的人権は、侵すことのできない永久</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sz="2400">
                <a:latin typeface="MS Mincho" panose="02020609040205080304" pitchFamily="49" charset="-128"/>
                <a:ea typeface="MS Mincho" panose="02020609040205080304" pitchFamily="49" charset="-128"/>
              </a:rPr>
              <a:t>の権利として、現在及び将来の国民に与えられる。</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b="1">
                <a:latin typeface="MS Mincho" panose="02020609040205080304" pitchFamily="49" charset="-128"/>
                <a:ea typeface="MS Mincho" panose="02020609040205080304" pitchFamily="49" charset="-128"/>
              </a:rPr>
              <a:t>第</a:t>
            </a:r>
            <a:r>
              <a:rPr lang="en-US" altLang="ja-JP" b="1" dirty="0">
                <a:latin typeface="MS Mincho" panose="02020609040205080304" pitchFamily="49" charset="-128"/>
                <a:ea typeface="MS Mincho" panose="02020609040205080304" pitchFamily="49" charset="-128"/>
              </a:rPr>
              <a:t>13</a:t>
            </a:r>
            <a:r>
              <a:rPr lang="ja-JP" altLang="en-US" b="1">
                <a:latin typeface="MS Mincho" panose="02020609040205080304" pitchFamily="49" charset="-128"/>
                <a:ea typeface="MS Mincho" panose="02020609040205080304" pitchFamily="49" charset="-128"/>
              </a:rPr>
              <a:t>条（個人の尊重、幸福追求権、公共の福祉）</a:t>
            </a:r>
            <a:endParaRPr lang="en-US" altLang="ja-JP" b="1"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a:t>
            </a:r>
            <a:r>
              <a:rPr lang="ja-JP" altLang="en-US" sz="2400">
                <a:latin typeface="MS Mincho" panose="02020609040205080304" pitchFamily="49" charset="-128"/>
                <a:ea typeface="MS Mincho" panose="02020609040205080304" pitchFamily="49" charset="-128"/>
              </a:rPr>
              <a:t>すべての国民は、</a:t>
            </a:r>
            <a:r>
              <a:rPr lang="ja-JP" altLang="en-US" sz="2400">
                <a:solidFill>
                  <a:srgbClr val="FF0000"/>
                </a:solidFill>
                <a:latin typeface="MS Mincho" panose="02020609040205080304" pitchFamily="49" charset="-128"/>
                <a:ea typeface="MS Mincho" panose="02020609040205080304" pitchFamily="49" charset="-128"/>
              </a:rPr>
              <a:t>個人として尊重される</a:t>
            </a:r>
            <a:r>
              <a:rPr lang="ja-JP" altLang="en-US" sz="2400">
                <a:latin typeface="MS Mincho" panose="02020609040205080304" pitchFamily="49" charset="-128"/>
                <a:ea typeface="MS Mincho" panose="02020609040205080304" pitchFamily="49" charset="-128"/>
              </a:rPr>
              <a:t>。生命、自由及び　　幸福追求に対する国民の権利については、公共の福祉に反しな　い限り、立法その他の国政の上で、最大の尊重を必要とする。</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b="1">
                <a:latin typeface="MS Mincho" panose="02020609040205080304" pitchFamily="49" charset="-128"/>
                <a:ea typeface="MS Mincho" panose="02020609040205080304" pitchFamily="49" charset="-128"/>
              </a:rPr>
              <a:t>第</a:t>
            </a:r>
            <a:r>
              <a:rPr lang="en-US" altLang="ja-JP" b="1" dirty="0">
                <a:latin typeface="MS Mincho" panose="02020609040205080304" pitchFamily="49" charset="-128"/>
                <a:ea typeface="MS Mincho" panose="02020609040205080304" pitchFamily="49" charset="-128"/>
              </a:rPr>
              <a:t>14</a:t>
            </a:r>
            <a:r>
              <a:rPr lang="ja-JP" altLang="en-US" b="1">
                <a:latin typeface="MS Mincho" panose="02020609040205080304" pitchFamily="49" charset="-128"/>
                <a:ea typeface="MS Mincho" panose="02020609040205080304" pitchFamily="49" charset="-128"/>
              </a:rPr>
              <a:t>条（法の下の平等、貴族制度の禁止、栄典）</a:t>
            </a:r>
            <a:endParaRPr lang="en-US" altLang="ja-JP" b="1"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a:t>
            </a:r>
            <a:r>
              <a:rPr lang="ja-JP" altLang="en-US" sz="2400">
                <a:latin typeface="MS Mincho" panose="02020609040205080304" pitchFamily="49" charset="-128"/>
                <a:ea typeface="MS Mincho" panose="02020609040205080304" pitchFamily="49" charset="-128"/>
              </a:rPr>
              <a:t>すべての国民は、法の下に平等であって、人種、信条、　　　性別、社会的身分又は門地（もんち）により、政治的、経済的　又は</a:t>
            </a:r>
            <a:r>
              <a:rPr lang="ja-JP" altLang="en-US" sz="2400">
                <a:solidFill>
                  <a:srgbClr val="FF0000"/>
                </a:solidFill>
                <a:latin typeface="MS Mincho" panose="02020609040205080304" pitchFamily="49" charset="-128"/>
                <a:ea typeface="MS Mincho" panose="02020609040205080304" pitchFamily="49" charset="-128"/>
              </a:rPr>
              <a:t>社会的関係において、差別されない</a:t>
            </a:r>
            <a:r>
              <a:rPr lang="ja-JP" altLang="en-US" sz="2400">
                <a:latin typeface="MS Mincho" panose="02020609040205080304" pitchFamily="49" charset="-128"/>
                <a:ea typeface="MS Mincho" panose="02020609040205080304" pitchFamily="49" charset="-128"/>
              </a:rPr>
              <a:t>。</a:t>
            </a:r>
            <a:endParaRPr lang="en-US" altLang="ja-JP" sz="2400" dirty="0">
              <a:latin typeface="MS Mincho" panose="02020609040205080304" pitchFamily="49" charset="-128"/>
              <a:ea typeface="MS Mincho" panose="02020609040205080304" pitchFamily="49" charset="-128"/>
            </a:endParaRPr>
          </a:p>
          <a:p>
            <a:endParaRPr lang="ja-JP" altLang="en-US">
              <a:latin typeface="MS Mincho" panose="02020609040205080304" pitchFamily="49" charset="-128"/>
              <a:ea typeface="MS Mincho" panose="02020609040205080304" pitchFamily="49" charset="-128"/>
            </a:endParaRPr>
          </a:p>
          <a:p>
            <a:endParaRPr kumimoji="1" lang="ja-JP" altLang="en-US"/>
          </a:p>
        </p:txBody>
      </p:sp>
      <p:sp>
        <p:nvSpPr>
          <p:cNvPr id="4" name="スライド番号プレースホルダー 3">
            <a:extLst>
              <a:ext uri="{FF2B5EF4-FFF2-40B4-BE49-F238E27FC236}">
                <a16:creationId xmlns="" xmlns:a16="http://schemas.microsoft.com/office/drawing/2014/main" id="{A7D939FC-FF00-E444-850D-56122CA1FB2F}"/>
              </a:ext>
            </a:extLst>
          </p:cNvPr>
          <p:cNvSpPr>
            <a:spLocks noGrp="1"/>
          </p:cNvSpPr>
          <p:nvPr>
            <p:ph type="sldNum" sz="quarter" idx="12"/>
          </p:nvPr>
        </p:nvSpPr>
        <p:spPr/>
        <p:txBody>
          <a:bodyPr/>
          <a:lstStyle/>
          <a:p>
            <a:fld id="{43435DA3-2B49-FD43-B8FA-326907F11622}" type="slidenum">
              <a:rPr kumimoji="1" lang="ja-JP" altLang="en-US" smtClean="0"/>
              <a:t>2</a:t>
            </a:fld>
            <a:endParaRPr kumimoji="1" lang="ja-JP" altLang="en-US"/>
          </a:p>
        </p:txBody>
      </p:sp>
    </p:spTree>
    <p:extLst>
      <p:ext uri="{BB962C8B-B14F-4D97-AF65-F5344CB8AC3E}">
        <p14:creationId xmlns:p14="http://schemas.microsoft.com/office/powerpoint/2010/main" val="2683442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9DCB9E48-16ED-044A-A318-D8EB2808D748}"/>
              </a:ext>
            </a:extLst>
          </p:cNvPr>
          <p:cNvSpPr>
            <a:spLocks noGrp="1"/>
          </p:cNvSpPr>
          <p:nvPr>
            <p:ph type="title"/>
          </p:nvPr>
        </p:nvSpPr>
        <p:spPr>
          <a:xfrm>
            <a:off x="676497" y="0"/>
            <a:ext cx="7886700" cy="1212112"/>
          </a:xfrm>
        </p:spPr>
        <p:txBody>
          <a:bodyPr>
            <a:normAutofit/>
          </a:bodyPr>
          <a:lstStyle/>
          <a:p>
            <a:r>
              <a:rPr kumimoji="1" lang="ja-JP" altLang="en-US">
                <a:latin typeface="MS Mincho" panose="02020609040205080304" pitchFamily="49" charset="-128"/>
                <a:ea typeface="MS Mincho" panose="02020609040205080304" pitchFamily="49" charset="-128"/>
              </a:rPr>
              <a:t>自閉スペクトラム症</a:t>
            </a:r>
          </a:p>
        </p:txBody>
      </p:sp>
      <p:sp>
        <p:nvSpPr>
          <p:cNvPr id="3" name="コンテンツ プレースホルダー 2">
            <a:extLst>
              <a:ext uri="{FF2B5EF4-FFF2-40B4-BE49-F238E27FC236}">
                <a16:creationId xmlns="" xmlns:a16="http://schemas.microsoft.com/office/drawing/2014/main" id="{2195E83D-099B-114F-836A-4766277B9B5D}"/>
              </a:ext>
            </a:extLst>
          </p:cNvPr>
          <p:cNvSpPr>
            <a:spLocks noGrp="1"/>
          </p:cNvSpPr>
          <p:nvPr>
            <p:ph idx="1"/>
          </p:nvPr>
        </p:nvSpPr>
        <p:spPr>
          <a:xfrm>
            <a:off x="95694" y="1733107"/>
            <a:ext cx="9048306" cy="5302028"/>
          </a:xfrm>
        </p:spPr>
        <p:txBody>
          <a:bodyPr>
            <a:normAutofit/>
          </a:bodyPr>
          <a:lstStyle/>
          <a:p>
            <a:pPr marL="0" indent="0">
              <a:buNone/>
            </a:pPr>
            <a:r>
              <a:rPr kumimoji="1" lang="en-US" altLang="ja-JP" sz="3200" b="1" dirty="0">
                <a:latin typeface="MS Mincho" panose="02020609040205080304" pitchFamily="49" charset="-128"/>
                <a:ea typeface="MS Mincho" panose="02020609040205080304" pitchFamily="49" charset="-128"/>
              </a:rPr>
              <a:t>Ⅰ</a:t>
            </a:r>
            <a:r>
              <a:rPr kumimoji="1" lang="ja-JP" altLang="en-US" sz="3200" b="1">
                <a:latin typeface="MS Mincho" panose="02020609040205080304" pitchFamily="49" charset="-128"/>
                <a:ea typeface="MS Mincho" panose="02020609040205080304" pitchFamily="49" charset="-128"/>
              </a:rPr>
              <a:t>。社会的コミュニケーションおよび相互関係における持続的障害</a:t>
            </a:r>
            <a:r>
              <a:rPr kumimoji="1" lang="ja-JP" altLang="en-US" sz="3200">
                <a:latin typeface="MS Mincho" panose="02020609040205080304" pitchFamily="49" charset="-128"/>
                <a:ea typeface="MS Mincho" panose="02020609040205080304" pitchFamily="49" charset="-128"/>
              </a:rPr>
              <a:t>（以下の</a:t>
            </a:r>
            <a:r>
              <a:rPr kumimoji="1" lang="en-US" altLang="ja-JP" sz="3200" dirty="0">
                <a:latin typeface="MS Mincho" panose="02020609040205080304" pitchFamily="49" charset="-128"/>
                <a:ea typeface="MS Mincho" panose="02020609040205080304" pitchFamily="49" charset="-128"/>
              </a:rPr>
              <a:t>3</a:t>
            </a:r>
            <a:r>
              <a:rPr kumimoji="1" lang="ja-JP" altLang="en-US" sz="3200">
                <a:latin typeface="MS Mincho" panose="02020609040205080304" pitchFamily="49" charset="-128"/>
                <a:ea typeface="MS Mincho" panose="02020609040205080304" pitchFamily="49" charset="-128"/>
              </a:rPr>
              <a:t>点）</a:t>
            </a:r>
            <a:endParaRPr kumimoji="1" lang="en-US" altLang="ja-JP" sz="3200" dirty="0">
              <a:latin typeface="MS Mincho" panose="02020609040205080304" pitchFamily="49" charset="-128"/>
              <a:ea typeface="MS Mincho" panose="02020609040205080304" pitchFamily="49" charset="-128"/>
            </a:endParaRPr>
          </a:p>
          <a:p>
            <a:pPr marL="0" indent="0">
              <a:buNone/>
            </a:pPr>
            <a:endParaRPr kumimoji="1" lang="en-US" altLang="ja-JP" sz="3200" dirty="0">
              <a:latin typeface="MS Mincho" panose="02020609040205080304" pitchFamily="49" charset="-128"/>
              <a:ea typeface="MS Mincho" panose="02020609040205080304" pitchFamily="49" charset="-128"/>
            </a:endParaRPr>
          </a:p>
          <a:p>
            <a:pPr marL="0" indent="0">
              <a:buNone/>
            </a:pPr>
            <a:r>
              <a:rPr lang="ja-JP" altLang="en-US" sz="3200">
                <a:latin typeface="MS Mincho" panose="02020609040205080304" pitchFamily="49" charset="-128"/>
                <a:ea typeface="MS Mincho" panose="02020609040205080304" pitchFamily="49" charset="-128"/>
              </a:rPr>
              <a:t>　</a:t>
            </a:r>
            <a:r>
              <a:rPr lang="en-US" altLang="ja-JP" sz="3200" dirty="0">
                <a:latin typeface="MS Mincho" panose="02020609040205080304" pitchFamily="49" charset="-128"/>
                <a:ea typeface="MS Mincho" panose="02020609040205080304" pitchFamily="49" charset="-128"/>
              </a:rPr>
              <a:t>1</a:t>
            </a:r>
            <a:r>
              <a:rPr lang="ja-JP" altLang="en-US" sz="3200">
                <a:latin typeface="MS Mincho" panose="02020609040205080304" pitchFamily="49" charset="-128"/>
                <a:ea typeface="MS Mincho" panose="02020609040205080304" pitchFamily="49" charset="-128"/>
              </a:rPr>
              <a:t>）社会的・情緒的な相互関係の障害</a:t>
            </a:r>
            <a:endParaRPr lang="en-US" altLang="ja-JP" sz="3200" dirty="0">
              <a:latin typeface="MS Mincho" panose="02020609040205080304" pitchFamily="49" charset="-128"/>
              <a:ea typeface="MS Mincho" panose="02020609040205080304" pitchFamily="49" charset="-128"/>
            </a:endParaRPr>
          </a:p>
          <a:p>
            <a:pPr marL="0" indent="0">
              <a:buNone/>
            </a:pPr>
            <a:r>
              <a:rPr kumimoji="1" lang="ja-JP" altLang="en-US" sz="3200">
                <a:latin typeface="MS Mincho" panose="02020609040205080304" pitchFamily="49" charset="-128"/>
                <a:ea typeface="MS Mincho" panose="02020609040205080304" pitchFamily="49" charset="-128"/>
              </a:rPr>
              <a:t>　</a:t>
            </a:r>
            <a:r>
              <a:rPr kumimoji="1" lang="en-US" altLang="ja-JP" sz="3200" dirty="0">
                <a:latin typeface="MS Mincho" panose="02020609040205080304" pitchFamily="49" charset="-128"/>
                <a:ea typeface="MS Mincho" panose="02020609040205080304" pitchFamily="49" charset="-128"/>
              </a:rPr>
              <a:t>2</a:t>
            </a:r>
            <a:r>
              <a:rPr lang="ja-JP" altLang="en-US" sz="3200">
                <a:latin typeface="MS Mincho" panose="02020609040205080304" pitchFamily="49" charset="-128"/>
                <a:ea typeface="MS Mincho" panose="02020609040205080304" pitchFamily="49" charset="-128"/>
              </a:rPr>
              <a:t>）</a:t>
            </a:r>
            <a:r>
              <a:rPr kumimoji="1" lang="ja-JP" altLang="en-US" sz="3200">
                <a:latin typeface="MS Mincho" panose="02020609040205080304" pitchFamily="49" charset="-128"/>
                <a:ea typeface="MS Mincho" panose="02020609040205080304" pitchFamily="49" charset="-128"/>
              </a:rPr>
              <a:t>他者との交流に用いられる非言語的</a:t>
            </a:r>
            <a:endParaRPr kumimoji="1" lang="en-US" altLang="ja-JP" sz="3200" dirty="0">
              <a:latin typeface="MS Mincho" panose="02020609040205080304" pitchFamily="49" charset="-128"/>
              <a:ea typeface="MS Mincho" panose="02020609040205080304" pitchFamily="49" charset="-128"/>
            </a:endParaRPr>
          </a:p>
          <a:p>
            <a:pPr marL="0" indent="0">
              <a:buNone/>
            </a:pPr>
            <a:r>
              <a:rPr kumimoji="1" lang="ja-JP" altLang="en-US" sz="3200">
                <a:latin typeface="MS Mincho" panose="02020609040205080304" pitchFamily="49" charset="-128"/>
                <a:ea typeface="MS Mincho" panose="02020609040205080304" pitchFamily="49" charset="-128"/>
              </a:rPr>
              <a:t>　　　コミュニケーションの障害</a:t>
            </a:r>
            <a:endParaRPr kumimoji="1" lang="en-US" altLang="ja-JP" sz="3200" dirty="0">
              <a:latin typeface="MS Mincho" panose="02020609040205080304" pitchFamily="49" charset="-128"/>
              <a:ea typeface="MS Mincho" panose="02020609040205080304" pitchFamily="49" charset="-128"/>
            </a:endParaRPr>
          </a:p>
          <a:p>
            <a:pPr marL="0" indent="0">
              <a:buNone/>
            </a:pPr>
            <a:r>
              <a:rPr kumimoji="1" lang="ja-JP" altLang="en-US" sz="3200">
                <a:latin typeface="MS Mincho" panose="02020609040205080304" pitchFamily="49" charset="-128"/>
                <a:ea typeface="MS Mincho" panose="02020609040205080304" pitchFamily="49" charset="-128"/>
              </a:rPr>
              <a:t>　</a:t>
            </a:r>
            <a:r>
              <a:rPr kumimoji="1" lang="en-US" altLang="ja-JP" sz="3200" dirty="0">
                <a:latin typeface="MS Mincho" panose="02020609040205080304" pitchFamily="49" charset="-128"/>
                <a:ea typeface="MS Mincho" panose="02020609040205080304" pitchFamily="49" charset="-128"/>
              </a:rPr>
              <a:t>3</a:t>
            </a:r>
            <a:r>
              <a:rPr lang="ja-JP" altLang="en-US" sz="3200">
                <a:latin typeface="MS Mincho" panose="02020609040205080304" pitchFamily="49" charset="-128"/>
                <a:ea typeface="MS Mincho" panose="02020609040205080304" pitchFamily="49" charset="-128"/>
              </a:rPr>
              <a:t>）</a:t>
            </a:r>
            <a:r>
              <a:rPr kumimoji="1" lang="ja-JP" altLang="en-US" sz="3200">
                <a:latin typeface="MS Mincho" panose="02020609040205080304" pitchFamily="49" charset="-128"/>
                <a:ea typeface="MS Mincho" panose="02020609040205080304" pitchFamily="49" charset="-128"/>
              </a:rPr>
              <a:t>年齢相応の対人関係性の発達や維持の障害</a:t>
            </a:r>
            <a:endParaRPr kumimoji="1" lang="en-US" altLang="ja-JP" sz="3200" dirty="0">
              <a:latin typeface="MS Mincho" panose="02020609040205080304" pitchFamily="49" charset="-128"/>
              <a:ea typeface="MS Mincho" panose="02020609040205080304" pitchFamily="49" charset="-128"/>
            </a:endParaRPr>
          </a:p>
        </p:txBody>
      </p:sp>
      <p:sp>
        <p:nvSpPr>
          <p:cNvPr id="4" name="スライド番号プレースホルダー 3">
            <a:extLst>
              <a:ext uri="{FF2B5EF4-FFF2-40B4-BE49-F238E27FC236}">
                <a16:creationId xmlns="" xmlns:a16="http://schemas.microsoft.com/office/drawing/2014/main" id="{CED73CDD-B70C-A946-8FDF-0418CE9C01AE}"/>
              </a:ext>
            </a:extLst>
          </p:cNvPr>
          <p:cNvSpPr>
            <a:spLocks noGrp="1"/>
          </p:cNvSpPr>
          <p:nvPr>
            <p:ph type="sldNum" sz="quarter" idx="12"/>
          </p:nvPr>
        </p:nvSpPr>
        <p:spPr/>
        <p:txBody>
          <a:bodyPr/>
          <a:lstStyle/>
          <a:p>
            <a:fld id="{43435DA3-2B49-FD43-B8FA-326907F11622}" type="slidenum">
              <a:rPr kumimoji="1" lang="ja-JP" altLang="en-US" smtClean="0"/>
              <a:t>20</a:t>
            </a:fld>
            <a:endParaRPr kumimoji="1" lang="ja-JP" altLang="en-US"/>
          </a:p>
        </p:txBody>
      </p:sp>
    </p:spTree>
    <p:extLst>
      <p:ext uri="{BB962C8B-B14F-4D97-AF65-F5344CB8AC3E}">
        <p14:creationId xmlns:p14="http://schemas.microsoft.com/office/powerpoint/2010/main" val="1225773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9DCB9E48-16ED-044A-A318-D8EB2808D748}"/>
              </a:ext>
            </a:extLst>
          </p:cNvPr>
          <p:cNvSpPr>
            <a:spLocks noGrp="1"/>
          </p:cNvSpPr>
          <p:nvPr>
            <p:ph type="title"/>
          </p:nvPr>
        </p:nvSpPr>
        <p:spPr>
          <a:xfrm>
            <a:off x="676497" y="0"/>
            <a:ext cx="7886700" cy="1084521"/>
          </a:xfrm>
        </p:spPr>
        <p:txBody>
          <a:bodyPr>
            <a:normAutofit/>
          </a:bodyPr>
          <a:lstStyle/>
          <a:p>
            <a:r>
              <a:rPr kumimoji="1" lang="ja-JP" altLang="en-US">
                <a:latin typeface="MS Mincho" panose="02020609040205080304" pitchFamily="49" charset="-128"/>
                <a:ea typeface="MS Mincho" panose="02020609040205080304" pitchFamily="49" charset="-128"/>
              </a:rPr>
              <a:t>自閉スペクトラム症</a:t>
            </a:r>
          </a:p>
        </p:txBody>
      </p:sp>
      <p:sp>
        <p:nvSpPr>
          <p:cNvPr id="3" name="コンテンツ プレースホルダー 2">
            <a:extLst>
              <a:ext uri="{FF2B5EF4-FFF2-40B4-BE49-F238E27FC236}">
                <a16:creationId xmlns="" xmlns:a16="http://schemas.microsoft.com/office/drawing/2014/main" id="{2195E83D-099B-114F-836A-4766277B9B5D}"/>
              </a:ext>
            </a:extLst>
          </p:cNvPr>
          <p:cNvSpPr>
            <a:spLocks noGrp="1"/>
          </p:cNvSpPr>
          <p:nvPr>
            <p:ph idx="1"/>
          </p:nvPr>
        </p:nvSpPr>
        <p:spPr>
          <a:xfrm>
            <a:off x="0" y="871870"/>
            <a:ext cx="9048306" cy="6241312"/>
          </a:xfrm>
        </p:spPr>
        <p:txBody>
          <a:bodyPr>
            <a:noAutofit/>
          </a:bodyPr>
          <a:lstStyle/>
          <a:p>
            <a:pPr marL="0" indent="0">
              <a:buNone/>
            </a:pPr>
            <a:r>
              <a:rPr lang="en-US" altLang="ja-JP" sz="3200" b="1" dirty="0">
                <a:latin typeface="MS Mincho" panose="02020609040205080304" pitchFamily="49" charset="-128"/>
                <a:ea typeface="MS Mincho" panose="02020609040205080304" pitchFamily="49" charset="-128"/>
              </a:rPr>
              <a:t>Ⅱ</a:t>
            </a:r>
            <a:r>
              <a:rPr lang="ja-JP" altLang="en-US" sz="3200" b="1">
                <a:latin typeface="MS Mincho" panose="02020609040205080304" pitchFamily="49" charset="-128"/>
                <a:ea typeface="MS Mincho" panose="02020609040205080304" pitchFamily="49" charset="-128"/>
              </a:rPr>
              <a:t>。限定された反復する様式の行動、興味、</a:t>
            </a:r>
            <a:endParaRPr lang="en-US" altLang="ja-JP" sz="3200" b="1" dirty="0">
              <a:latin typeface="MS Mincho" panose="02020609040205080304" pitchFamily="49" charset="-128"/>
              <a:ea typeface="MS Mincho" panose="02020609040205080304" pitchFamily="49" charset="-128"/>
            </a:endParaRPr>
          </a:p>
          <a:p>
            <a:pPr marL="0" indent="0">
              <a:buNone/>
            </a:pPr>
            <a:r>
              <a:rPr lang="en-US" altLang="ja-JP" sz="3200" b="1" dirty="0">
                <a:latin typeface="MS Mincho" panose="02020609040205080304" pitchFamily="49" charset="-128"/>
                <a:ea typeface="MS Mincho" panose="02020609040205080304" pitchFamily="49" charset="-128"/>
              </a:rPr>
              <a:t>                        </a:t>
            </a:r>
            <a:r>
              <a:rPr lang="ja-JP" altLang="en-US" sz="3200" b="1">
                <a:latin typeface="MS Mincho" panose="02020609040205080304" pitchFamily="49" charset="-128"/>
                <a:ea typeface="MS Mincho" panose="02020609040205080304" pitchFamily="49" charset="-128"/>
              </a:rPr>
              <a:t>活動</a:t>
            </a:r>
            <a:r>
              <a:rPr lang="ja-JP" altLang="en-US" sz="3000">
                <a:latin typeface="MS Mincho" panose="02020609040205080304" pitchFamily="49" charset="-128"/>
                <a:ea typeface="MS Mincho" panose="02020609040205080304" pitchFamily="49" charset="-128"/>
              </a:rPr>
              <a:t>（以下</a:t>
            </a:r>
            <a:r>
              <a:rPr lang="en-US" altLang="ja-JP" sz="3000" dirty="0">
                <a:latin typeface="MS Mincho" panose="02020609040205080304" pitchFamily="49" charset="-128"/>
                <a:ea typeface="MS Mincho" panose="02020609040205080304" pitchFamily="49" charset="-128"/>
              </a:rPr>
              <a:t>2</a:t>
            </a:r>
            <a:r>
              <a:rPr lang="ja-JP" altLang="en-US" sz="3000">
                <a:latin typeface="MS Mincho" panose="02020609040205080304" pitchFamily="49" charset="-128"/>
                <a:ea typeface="MS Mincho" panose="02020609040205080304" pitchFamily="49" charset="-128"/>
              </a:rPr>
              <a:t>点以上）</a:t>
            </a:r>
            <a:endParaRPr lang="en-US" altLang="ja-JP" sz="3000" dirty="0">
              <a:latin typeface="MS Mincho" panose="02020609040205080304" pitchFamily="49" charset="-128"/>
              <a:ea typeface="MS Mincho" panose="02020609040205080304" pitchFamily="49" charset="-128"/>
            </a:endParaRPr>
          </a:p>
          <a:p>
            <a:pPr marL="0" indent="0">
              <a:buNone/>
            </a:pPr>
            <a:r>
              <a:rPr lang="ja-JP" altLang="en-US" sz="3200">
                <a:latin typeface="MS Mincho" panose="02020609040205080304" pitchFamily="49" charset="-128"/>
                <a:ea typeface="MS Mincho" panose="02020609040205080304" pitchFamily="49" charset="-128"/>
              </a:rPr>
              <a:t>　</a:t>
            </a:r>
            <a:r>
              <a:rPr lang="en-US" altLang="ja-JP" sz="3200" dirty="0">
                <a:latin typeface="MS Mincho" panose="02020609040205080304" pitchFamily="49" charset="-128"/>
                <a:ea typeface="MS Mincho" panose="02020609040205080304" pitchFamily="49" charset="-128"/>
              </a:rPr>
              <a:t> </a:t>
            </a:r>
            <a:r>
              <a:rPr lang="en-US" altLang="ja-JP" sz="3000" dirty="0">
                <a:latin typeface="MS Mincho" panose="02020609040205080304" pitchFamily="49" charset="-128"/>
                <a:ea typeface="MS Mincho" panose="02020609040205080304" pitchFamily="49" charset="-128"/>
              </a:rPr>
              <a:t>1)</a:t>
            </a:r>
            <a:r>
              <a:rPr lang="ja-JP" altLang="en-US" sz="3000">
                <a:latin typeface="MS Mincho" panose="02020609040205080304" pitchFamily="49" charset="-128"/>
                <a:ea typeface="MS Mincho" panose="02020609040205080304" pitchFamily="49" charset="-128"/>
              </a:rPr>
              <a:t>常同的で反復的な運動動作や物体の使用</a:t>
            </a:r>
            <a:endParaRPr lang="en-US" altLang="ja-JP" sz="3000" dirty="0">
              <a:latin typeface="MS Mincho" panose="02020609040205080304" pitchFamily="49" charset="-128"/>
              <a:ea typeface="MS Mincho" panose="02020609040205080304" pitchFamily="49" charset="-128"/>
            </a:endParaRPr>
          </a:p>
          <a:p>
            <a:pPr marL="0" indent="0">
              <a:buNone/>
            </a:pPr>
            <a:r>
              <a:rPr lang="ja-JP" altLang="en-US" sz="3000">
                <a:latin typeface="MS Mincho" panose="02020609040205080304" pitchFamily="49" charset="-128"/>
                <a:ea typeface="MS Mincho" panose="02020609040205080304" pitchFamily="49" charset="-128"/>
              </a:rPr>
              <a:t>　　</a:t>
            </a:r>
            <a:r>
              <a:rPr lang="en-US" altLang="ja-JP" sz="3000" dirty="0">
                <a:latin typeface="MS Mincho" panose="02020609040205080304" pitchFamily="49" charset="-128"/>
                <a:ea typeface="MS Mincho" panose="02020609040205080304" pitchFamily="49" charset="-128"/>
              </a:rPr>
              <a:t> </a:t>
            </a:r>
            <a:r>
              <a:rPr lang="ja-JP" altLang="en-US" sz="3000">
                <a:latin typeface="MS Mincho" panose="02020609040205080304" pitchFamily="49" charset="-128"/>
                <a:ea typeface="MS Mincho" panose="02020609040205080304" pitchFamily="49" charset="-128"/>
              </a:rPr>
              <a:t>あるいは話し方</a:t>
            </a:r>
            <a:endParaRPr lang="en-US" altLang="ja-JP" sz="3000" dirty="0">
              <a:latin typeface="MS Mincho" panose="02020609040205080304" pitchFamily="49" charset="-128"/>
              <a:ea typeface="MS Mincho" panose="02020609040205080304" pitchFamily="49" charset="-128"/>
            </a:endParaRPr>
          </a:p>
          <a:p>
            <a:pPr marL="0" indent="0">
              <a:buNone/>
            </a:pPr>
            <a:r>
              <a:rPr lang="ja-JP" altLang="en-US" sz="3000">
                <a:latin typeface="MS Mincho" panose="02020609040205080304" pitchFamily="49" charset="-128"/>
                <a:ea typeface="MS Mincho" panose="02020609040205080304" pitchFamily="49" charset="-128"/>
              </a:rPr>
              <a:t>　</a:t>
            </a:r>
            <a:r>
              <a:rPr lang="en-US" altLang="ja-JP" sz="3000" dirty="0">
                <a:latin typeface="MS Mincho" panose="02020609040205080304" pitchFamily="49" charset="-128"/>
                <a:ea typeface="MS Mincho" panose="02020609040205080304" pitchFamily="49" charset="-128"/>
              </a:rPr>
              <a:t> 2)</a:t>
            </a:r>
            <a:r>
              <a:rPr lang="ja-JP" altLang="en-US" sz="3000">
                <a:latin typeface="MS Mincho" panose="02020609040205080304" pitchFamily="49" charset="-128"/>
                <a:ea typeface="MS Mincho" panose="02020609040205080304" pitchFamily="49" charset="-128"/>
              </a:rPr>
              <a:t>同一性へのこだわり、日常動作への融通</a:t>
            </a:r>
            <a:endParaRPr lang="en-US" altLang="ja-JP" sz="3000" dirty="0">
              <a:latin typeface="MS Mincho" panose="02020609040205080304" pitchFamily="49" charset="-128"/>
              <a:ea typeface="MS Mincho" panose="02020609040205080304" pitchFamily="49" charset="-128"/>
            </a:endParaRPr>
          </a:p>
          <a:p>
            <a:pPr marL="0" indent="0">
              <a:buNone/>
            </a:pPr>
            <a:r>
              <a:rPr lang="en-US" altLang="ja-JP" sz="3000" dirty="0">
                <a:latin typeface="MS Mincho" panose="02020609040205080304" pitchFamily="49" charset="-128"/>
                <a:ea typeface="MS Mincho" panose="02020609040205080304" pitchFamily="49" charset="-128"/>
              </a:rPr>
              <a:t>     </a:t>
            </a:r>
            <a:r>
              <a:rPr lang="ja-JP" altLang="en-US" sz="3000">
                <a:latin typeface="MS Mincho" panose="02020609040205080304" pitchFamily="49" charset="-128"/>
                <a:ea typeface="MS Mincho" panose="02020609040205080304" pitchFamily="49" charset="-128"/>
              </a:rPr>
              <a:t>のきかない執着、言語非言語上の儀式的</a:t>
            </a:r>
            <a:endParaRPr lang="en-US" altLang="ja-JP" sz="3000" dirty="0">
              <a:latin typeface="MS Mincho" panose="02020609040205080304" pitchFamily="49" charset="-128"/>
              <a:ea typeface="MS Mincho" panose="02020609040205080304" pitchFamily="49" charset="-128"/>
            </a:endParaRPr>
          </a:p>
          <a:p>
            <a:pPr marL="0" indent="0">
              <a:buNone/>
            </a:pPr>
            <a:r>
              <a:rPr lang="en-US" altLang="ja-JP" sz="3000" dirty="0">
                <a:latin typeface="MS Mincho" panose="02020609040205080304" pitchFamily="49" charset="-128"/>
                <a:ea typeface="MS Mincho" panose="02020609040205080304" pitchFamily="49" charset="-128"/>
              </a:rPr>
              <a:t>     </a:t>
            </a:r>
            <a:r>
              <a:rPr lang="ja-JP" altLang="en-US" sz="3000">
                <a:latin typeface="MS Mincho" panose="02020609040205080304" pitchFamily="49" charset="-128"/>
                <a:ea typeface="MS Mincho" panose="02020609040205080304" pitchFamily="49" charset="-128"/>
              </a:rPr>
              <a:t>な行動パターン</a:t>
            </a:r>
            <a:endParaRPr lang="en-US" altLang="ja-JP" sz="3000" dirty="0">
              <a:latin typeface="MS Mincho" panose="02020609040205080304" pitchFamily="49" charset="-128"/>
              <a:ea typeface="MS Mincho" panose="02020609040205080304" pitchFamily="49" charset="-128"/>
            </a:endParaRPr>
          </a:p>
          <a:p>
            <a:pPr marL="0" indent="0">
              <a:buNone/>
            </a:pPr>
            <a:r>
              <a:rPr lang="ja-JP" altLang="en-US" sz="3000">
                <a:latin typeface="MS Mincho" panose="02020609040205080304" pitchFamily="49" charset="-128"/>
                <a:ea typeface="MS Mincho" panose="02020609040205080304" pitchFamily="49" charset="-128"/>
              </a:rPr>
              <a:t>　</a:t>
            </a:r>
            <a:r>
              <a:rPr lang="en-US" altLang="ja-JP" sz="3000" dirty="0">
                <a:latin typeface="MS Mincho" panose="02020609040205080304" pitchFamily="49" charset="-128"/>
                <a:ea typeface="MS Mincho" panose="02020609040205080304" pitchFamily="49" charset="-128"/>
              </a:rPr>
              <a:t> 3)</a:t>
            </a:r>
            <a:r>
              <a:rPr lang="ja-JP" altLang="en-US" sz="3000">
                <a:latin typeface="MS Mincho" panose="02020609040205080304" pitchFamily="49" charset="-128"/>
                <a:ea typeface="MS Mincho" panose="02020609040205080304" pitchFamily="49" charset="-128"/>
              </a:rPr>
              <a:t>集中度・焦点づけが以上に強くて限定的</a:t>
            </a:r>
            <a:endParaRPr lang="en-US" altLang="ja-JP" sz="3000" dirty="0">
              <a:latin typeface="MS Mincho" panose="02020609040205080304" pitchFamily="49" charset="-128"/>
              <a:ea typeface="MS Mincho" panose="02020609040205080304" pitchFamily="49" charset="-128"/>
            </a:endParaRPr>
          </a:p>
          <a:p>
            <a:pPr marL="0" indent="0">
              <a:buNone/>
            </a:pPr>
            <a:r>
              <a:rPr lang="en-US" altLang="ja-JP" sz="3000" dirty="0">
                <a:latin typeface="MS Mincho" panose="02020609040205080304" pitchFamily="49" charset="-128"/>
                <a:ea typeface="MS Mincho" panose="02020609040205080304" pitchFamily="49" charset="-128"/>
              </a:rPr>
              <a:t>     </a:t>
            </a:r>
            <a:r>
              <a:rPr lang="ja-JP" altLang="en-US" sz="3000">
                <a:latin typeface="MS Mincho" panose="02020609040205080304" pitchFamily="49" charset="-128"/>
                <a:ea typeface="MS Mincho" panose="02020609040205080304" pitchFamily="49" charset="-128"/>
              </a:rPr>
              <a:t>であり、固定された興味がある。</a:t>
            </a:r>
            <a:endParaRPr lang="en-US" altLang="ja-JP" sz="3000" dirty="0">
              <a:latin typeface="MS Mincho" panose="02020609040205080304" pitchFamily="49" charset="-128"/>
              <a:ea typeface="MS Mincho" panose="02020609040205080304" pitchFamily="49" charset="-128"/>
            </a:endParaRPr>
          </a:p>
          <a:p>
            <a:pPr marL="0" indent="0">
              <a:buNone/>
            </a:pPr>
            <a:r>
              <a:rPr lang="ja-JP" altLang="en-US" sz="3000">
                <a:latin typeface="MS Mincho" panose="02020609040205080304" pitchFamily="49" charset="-128"/>
                <a:ea typeface="MS Mincho" panose="02020609040205080304" pitchFamily="49" charset="-128"/>
              </a:rPr>
              <a:t>　</a:t>
            </a:r>
            <a:r>
              <a:rPr lang="en-US" altLang="ja-JP" sz="3000" dirty="0">
                <a:latin typeface="MS Mincho" panose="02020609040205080304" pitchFamily="49" charset="-128"/>
                <a:ea typeface="MS Mincho" panose="02020609040205080304" pitchFamily="49" charset="-128"/>
              </a:rPr>
              <a:t> 4)</a:t>
            </a:r>
            <a:r>
              <a:rPr lang="ja-JP" altLang="en-US" sz="3000">
                <a:solidFill>
                  <a:srgbClr val="FF0000"/>
                </a:solidFill>
                <a:latin typeface="MS Mincho" panose="02020609040205080304" pitchFamily="49" charset="-128"/>
                <a:ea typeface="MS Mincho" panose="02020609040205080304" pitchFamily="49" charset="-128"/>
              </a:rPr>
              <a:t>感覚</a:t>
            </a:r>
            <a:r>
              <a:rPr lang="ja-JP" altLang="en-US" sz="3000">
                <a:latin typeface="MS Mincho" panose="02020609040205080304" pitchFamily="49" charset="-128"/>
                <a:ea typeface="MS Mincho" panose="02020609040205080304" pitchFamily="49" charset="-128"/>
              </a:rPr>
              <a:t>入力に対する</a:t>
            </a:r>
            <a:r>
              <a:rPr lang="ja-JP" altLang="en-US" sz="3000">
                <a:solidFill>
                  <a:srgbClr val="FF0000"/>
                </a:solidFill>
                <a:latin typeface="MS Mincho" panose="02020609040205080304" pitchFamily="49" charset="-128"/>
                <a:ea typeface="MS Mincho" panose="02020609040205080304" pitchFamily="49" charset="-128"/>
              </a:rPr>
              <a:t>過敏</a:t>
            </a:r>
            <a:r>
              <a:rPr lang="ja-JP" altLang="en-US" sz="3000">
                <a:latin typeface="MS Mincho" panose="02020609040205080304" pitchFamily="49" charset="-128"/>
                <a:ea typeface="MS Mincho" panose="02020609040205080304" pitchFamily="49" charset="-128"/>
              </a:rPr>
              <a:t>性あるいは鈍感性</a:t>
            </a:r>
            <a:endParaRPr lang="en-US" altLang="ja-JP" sz="3000" dirty="0">
              <a:latin typeface="MS Mincho" panose="02020609040205080304" pitchFamily="49" charset="-128"/>
              <a:ea typeface="MS Mincho" panose="02020609040205080304" pitchFamily="49" charset="-128"/>
            </a:endParaRPr>
          </a:p>
          <a:p>
            <a:pPr marL="0" indent="0">
              <a:buNone/>
            </a:pPr>
            <a:r>
              <a:rPr lang="en-US" altLang="ja-JP" sz="3000" dirty="0">
                <a:latin typeface="MS Mincho" panose="02020609040205080304" pitchFamily="49" charset="-128"/>
                <a:ea typeface="MS Mincho" panose="02020609040205080304" pitchFamily="49" charset="-128"/>
              </a:rPr>
              <a:t>     </a:t>
            </a:r>
            <a:r>
              <a:rPr lang="ja-JP" altLang="en-US" sz="3000">
                <a:latin typeface="MS Mincho" panose="02020609040205080304" pitchFamily="49" charset="-128"/>
                <a:ea typeface="MS Mincho" panose="02020609040205080304" pitchFamily="49" charset="-128"/>
              </a:rPr>
              <a:t>あるいは感覚に関する普通以上の関心。</a:t>
            </a:r>
            <a:endParaRPr lang="en-US" altLang="ja-JP" sz="3000" dirty="0">
              <a:latin typeface="MS Mincho" panose="02020609040205080304" pitchFamily="49" charset="-128"/>
              <a:ea typeface="MS Mincho" panose="02020609040205080304" pitchFamily="49" charset="-128"/>
            </a:endParaRPr>
          </a:p>
        </p:txBody>
      </p:sp>
      <p:sp>
        <p:nvSpPr>
          <p:cNvPr id="4" name="スライド番号プレースホルダー 3">
            <a:extLst>
              <a:ext uri="{FF2B5EF4-FFF2-40B4-BE49-F238E27FC236}">
                <a16:creationId xmlns="" xmlns:a16="http://schemas.microsoft.com/office/drawing/2014/main" id="{C362C31C-0391-354C-BE0F-67A64034143B}"/>
              </a:ext>
            </a:extLst>
          </p:cNvPr>
          <p:cNvSpPr>
            <a:spLocks noGrp="1"/>
          </p:cNvSpPr>
          <p:nvPr>
            <p:ph type="sldNum" sz="quarter" idx="12"/>
          </p:nvPr>
        </p:nvSpPr>
        <p:spPr/>
        <p:txBody>
          <a:bodyPr/>
          <a:lstStyle/>
          <a:p>
            <a:fld id="{43435DA3-2B49-FD43-B8FA-326907F11622}" type="slidenum">
              <a:rPr kumimoji="1" lang="ja-JP" altLang="en-US" smtClean="0"/>
              <a:t>21</a:t>
            </a:fld>
            <a:endParaRPr kumimoji="1" lang="ja-JP" altLang="en-US"/>
          </a:p>
        </p:txBody>
      </p:sp>
    </p:spTree>
    <p:extLst>
      <p:ext uri="{BB962C8B-B14F-4D97-AF65-F5344CB8AC3E}">
        <p14:creationId xmlns:p14="http://schemas.microsoft.com/office/powerpoint/2010/main" val="1260792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08404896-D6E6-8A44-AE49-53E8B8AA2F00}"/>
              </a:ext>
            </a:extLst>
          </p:cNvPr>
          <p:cNvSpPr>
            <a:spLocks noGrp="1"/>
          </p:cNvSpPr>
          <p:nvPr>
            <p:ph type="title"/>
          </p:nvPr>
        </p:nvSpPr>
        <p:spPr>
          <a:xfrm>
            <a:off x="76201" y="517527"/>
            <a:ext cx="9067799" cy="1082674"/>
          </a:xfrm>
        </p:spPr>
        <p:txBody>
          <a:bodyPr>
            <a:noAutofit/>
          </a:bodyPr>
          <a:lstStyle/>
          <a:p>
            <a:pPr marL="0" indent="0"/>
            <a:r>
              <a:rPr lang="en-US" altLang="ja-JP" sz="3400" dirty="0">
                <a:latin typeface="MS Mincho" panose="02020609040205080304" pitchFamily="49" charset="-128"/>
                <a:ea typeface="MS Mincho" panose="02020609040205080304" pitchFamily="49" charset="-128"/>
              </a:rPr>
              <a:t>4</a:t>
            </a:r>
            <a:r>
              <a:rPr lang="ja-JP" altLang="en-US" sz="3400">
                <a:latin typeface="MS Mincho" panose="02020609040205080304" pitchFamily="49" charset="-128"/>
                <a:ea typeface="MS Mincho" panose="02020609040205080304" pitchFamily="49" charset="-128"/>
              </a:rPr>
              <a:t>）</a:t>
            </a:r>
            <a:r>
              <a:rPr lang="ja-JP" altLang="en-US" sz="3400">
                <a:solidFill>
                  <a:srgbClr val="FF0000"/>
                </a:solidFill>
                <a:latin typeface="MS Mincho" panose="02020609040205080304" pitchFamily="49" charset="-128"/>
                <a:ea typeface="MS Mincho" panose="02020609040205080304" pitchFamily="49" charset="-128"/>
              </a:rPr>
              <a:t>感覚</a:t>
            </a:r>
            <a:r>
              <a:rPr lang="ja-JP" altLang="en-US" sz="3400">
                <a:latin typeface="MS Mincho" panose="02020609040205080304" pitchFamily="49" charset="-128"/>
                <a:ea typeface="MS Mincho" panose="02020609040205080304" pitchFamily="49" charset="-128"/>
              </a:rPr>
              <a:t>入力に対する</a:t>
            </a:r>
            <a:r>
              <a:rPr lang="ja-JP" altLang="en-US" sz="3400">
                <a:solidFill>
                  <a:srgbClr val="FF0000"/>
                </a:solidFill>
                <a:latin typeface="MS Mincho" panose="02020609040205080304" pitchFamily="49" charset="-128"/>
                <a:ea typeface="MS Mincho" panose="02020609040205080304" pitchFamily="49" charset="-128"/>
              </a:rPr>
              <a:t>過敏</a:t>
            </a:r>
            <a:r>
              <a:rPr lang="ja-JP" altLang="en-US" sz="3400">
                <a:latin typeface="MS Mincho" panose="02020609040205080304" pitchFamily="49" charset="-128"/>
                <a:ea typeface="MS Mincho" panose="02020609040205080304" pitchFamily="49" charset="-128"/>
              </a:rPr>
              <a:t>性あるいは鈍感性</a:t>
            </a:r>
            <a:r>
              <a:rPr lang="en-US" altLang="ja-JP" sz="3400" dirty="0">
                <a:latin typeface="MS Mincho" panose="02020609040205080304" pitchFamily="49" charset="-128"/>
                <a:ea typeface="MS Mincho" panose="02020609040205080304" pitchFamily="49" charset="-128"/>
              </a:rPr>
              <a:t/>
            </a:r>
            <a:br>
              <a:rPr lang="en-US" altLang="ja-JP" sz="3400" dirty="0">
                <a:latin typeface="MS Mincho" panose="02020609040205080304" pitchFamily="49" charset="-128"/>
                <a:ea typeface="MS Mincho" panose="02020609040205080304" pitchFamily="49" charset="-128"/>
              </a:rPr>
            </a:br>
            <a:r>
              <a:rPr lang="en-US" altLang="ja-JP" sz="3400" dirty="0">
                <a:latin typeface="MS Mincho" panose="02020609040205080304" pitchFamily="49" charset="-128"/>
                <a:ea typeface="MS Mincho" panose="02020609040205080304" pitchFamily="49" charset="-128"/>
              </a:rPr>
              <a:t>   </a:t>
            </a:r>
            <a:r>
              <a:rPr lang="ja-JP" altLang="en-US" sz="3400">
                <a:latin typeface="MS Mincho" panose="02020609040205080304" pitchFamily="49" charset="-128"/>
                <a:ea typeface="MS Mincho" panose="02020609040205080304" pitchFamily="49" charset="-128"/>
              </a:rPr>
              <a:t>あるいは感覚に関する普通以上の関心</a:t>
            </a:r>
            <a:r>
              <a:rPr lang="en-US" altLang="ja-JP" sz="3600" dirty="0">
                <a:latin typeface="MS Mincho" panose="02020609040205080304" pitchFamily="49" charset="-128"/>
                <a:ea typeface="MS Mincho" panose="02020609040205080304" pitchFamily="49" charset="-128"/>
              </a:rPr>
              <a:t/>
            </a:r>
            <a:br>
              <a:rPr lang="en-US" altLang="ja-JP" sz="3600" dirty="0">
                <a:latin typeface="MS Mincho" panose="02020609040205080304" pitchFamily="49" charset="-128"/>
                <a:ea typeface="MS Mincho" panose="02020609040205080304" pitchFamily="49" charset="-128"/>
              </a:rPr>
            </a:br>
            <a:endParaRPr kumimoji="1" lang="ja-JP" altLang="en-US" sz="3600">
              <a:latin typeface="MS Mincho" panose="02020609040205080304" pitchFamily="49" charset="-128"/>
              <a:ea typeface="MS Mincho" panose="02020609040205080304" pitchFamily="49" charset="-128"/>
            </a:endParaRPr>
          </a:p>
        </p:txBody>
      </p:sp>
      <p:sp>
        <p:nvSpPr>
          <p:cNvPr id="13" name="コンテンツ プレースホルダー 12">
            <a:extLst>
              <a:ext uri="{FF2B5EF4-FFF2-40B4-BE49-F238E27FC236}">
                <a16:creationId xmlns="" xmlns:a16="http://schemas.microsoft.com/office/drawing/2014/main" id="{D202B374-D2DD-F743-9FFC-5923C543CDA6}"/>
              </a:ext>
            </a:extLst>
          </p:cNvPr>
          <p:cNvSpPr>
            <a:spLocks noGrp="1"/>
          </p:cNvSpPr>
          <p:nvPr>
            <p:ph idx="1"/>
          </p:nvPr>
        </p:nvSpPr>
        <p:spPr>
          <a:xfrm>
            <a:off x="312963" y="1784372"/>
            <a:ext cx="8831037" cy="5073628"/>
          </a:xfrm>
        </p:spPr>
        <p:txBody>
          <a:bodyPr>
            <a:normAutofit/>
          </a:bodyPr>
          <a:lstStyle/>
          <a:p>
            <a:pPr marL="0" indent="0">
              <a:buNone/>
            </a:pPr>
            <a:r>
              <a:rPr lang="ja-JP" altLang="en-US">
                <a:latin typeface="MS Mincho" panose="02020609040205080304" pitchFamily="49" charset="-128"/>
                <a:ea typeface="MS Mincho" panose="02020609040205080304" pitchFamily="49" charset="-128"/>
              </a:rPr>
              <a:t>特定の音、触感、味、臭い、食物の見た目に対する</a:t>
            </a:r>
            <a:endParaRPr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極端な過敏反応</a:t>
            </a:r>
            <a:endParaRPr lang="en-US" altLang="ja-JP" dirty="0">
              <a:latin typeface="MS Mincho" panose="02020609040205080304" pitchFamily="49" charset="-128"/>
              <a:ea typeface="MS Mincho" panose="02020609040205080304" pitchFamily="49" charset="-128"/>
            </a:endParaRPr>
          </a:p>
          <a:p>
            <a:pPr marL="0" indent="0">
              <a:buNone/>
            </a:pPr>
            <a:r>
              <a:rPr lang="ja-JP" altLang="en-US" sz="2400">
                <a:latin typeface="MS Mincho" panose="02020609040205080304" pitchFamily="49" charset="-128"/>
                <a:ea typeface="MS Mincho" panose="02020609040205080304" pitchFamily="49" charset="-128"/>
              </a:rPr>
              <a:t>　　モーター音が耳に突き刺さるように感じ耐えられない</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sz="2400">
                <a:latin typeface="MS Mincho" panose="02020609040205080304" pitchFamily="49" charset="-128"/>
                <a:ea typeface="MS Mincho" panose="02020609040205080304" pitchFamily="49" charset="-128"/>
              </a:rPr>
              <a:t>　　フライなどのザラザラの触感が苦手だと、研磨剤も</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sz="2400">
                <a:latin typeface="MS Mincho" panose="02020609040205080304" pitchFamily="49" charset="-128"/>
                <a:ea typeface="MS Mincho" panose="02020609040205080304" pitchFamily="49" charset="-128"/>
              </a:rPr>
              <a:t>　　苦手なことがある</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痛み、熱さ、冷たさ、暑さ、寒さへの明らかな無関心</a:t>
            </a:r>
            <a:endParaRPr lang="en-US" altLang="ja-JP" dirty="0">
              <a:latin typeface="MS Mincho" panose="02020609040205080304" pitchFamily="49" charset="-128"/>
              <a:ea typeface="MS Mincho" panose="02020609040205080304" pitchFamily="49" charset="-128"/>
            </a:endParaRPr>
          </a:p>
          <a:p>
            <a:pPr marL="0" indent="0">
              <a:buNone/>
            </a:pPr>
            <a:r>
              <a:rPr lang="ja-JP" altLang="en-US" sz="2400">
                <a:latin typeface="MS Mincho" panose="02020609040205080304" pitchFamily="49" charset="-128"/>
                <a:ea typeface="MS Mincho" panose="02020609040205080304" pitchFamily="49" charset="-128"/>
              </a:rPr>
              <a:t>　　痛がらないので重度になるまで他者が齲蝕に気付きにくい</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対象への過度な嗅行動や接触、光または動き（回転するもの）への強い興味、視覚的陶酔</a:t>
            </a:r>
            <a:endParaRPr lang="en-US" altLang="ja-JP" dirty="0">
              <a:latin typeface="MS Mincho" panose="02020609040205080304" pitchFamily="49" charset="-128"/>
              <a:ea typeface="MS Mincho" panose="02020609040205080304" pitchFamily="49" charset="-128"/>
            </a:endParaRPr>
          </a:p>
          <a:p>
            <a:pPr marL="0" indent="0">
              <a:buNone/>
            </a:pPr>
            <a:endParaRPr lang="en-US" altLang="ja-JP" dirty="0">
              <a:latin typeface="MS Mincho" panose="02020609040205080304" pitchFamily="49" charset="-128"/>
              <a:ea typeface="MS Mincho" panose="02020609040205080304" pitchFamily="49" charset="-128"/>
            </a:endParaRPr>
          </a:p>
          <a:p>
            <a:endParaRPr lang="ja-JP" altLang="en-US">
              <a:latin typeface="MS Mincho" panose="02020609040205080304" pitchFamily="49" charset="-128"/>
              <a:ea typeface="MS Mincho" panose="02020609040205080304" pitchFamily="49" charset="-128"/>
            </a:endParaRPr>
          </a:p>
          <a:p>
            <a:endParaRPr lang="ja-JP" altLang="en-US"/>
          </a:p>
        </p:txBody>
      </p:sp>
      <p:sp>
        <p:nvSpPr>
          <p:cNvPr id="3" name="スライド番号プレースホルダー 2">
            <a:extLst>
              <a:ext uri="{FF2B5EF4-FFF2-40B4-BE49-F238E27FC236}">
                <a16:creationId xmlns="" xmlns:a16="http://schemas.microsoft.com/office/drawing/2014/main" id="{CF70EAA5-B06F-9A42-9872-33F4D2A93276}"/>
              </a:ext>
            </a:extLst>
          </p:cNvPr>
          <p:cNvSpPr>
            <a:spLocks noGrp="1"/>
          </p:cNvSpPr>
          <p:nvPr>
            <p:ph type="sldNum" sz="quarter" idx="12"/>
          </p:nvPr>
        </p:nvSpPr>
        <p:spPr/>
        <p:txBody>
          <a:bodyPr/>
          <a:lstStyle/>
          <a:p>
            <a:fld id="{43435DA3-2B49-FD43-B8FA-326907F11622}" type="slidenum">
              <a:rPr kumimoji="1" lang="ja-JP" altLang="en-US" smtClean="0"/>
              <a:t>22</a:t>
            </a:fld>
            <a:endParaRPr kumimoji="1" lang="ja-JP" altLang="en-US"/>
          </a:p>
        </p:txBody>
      </p:sp>
    </p:spTree>
    <p:extLst>
      <p:ext uri="{BB962C8B-B14F-4D97-AF65-F5344CB8AC3E}">
        <p14:creationId xmlns:p14="http://schemas.microsoft.com/office/powerpoint/2010/main" val="773875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6EBA9851-6F34-C54B-80C3-5C8EB93986C6}"/>
              </a:ext>
            </a:extLst>
          </p:cNvPr>
          <p:cNvSpPr>
            <a:spLocks noGrp="1"/>
          </p:cNvSpPr>
          <p:nvPr>
            <p:ph type="title"/>
          </p:nvPr>
        </p:nvSpPr>
        <p:spPr>
          <a:xfrm>
            <a:off x="628650" y="0"/>
            <a:ext cx="7886700" cy="967563"/>
          </a:xfrm>
        </p:spPr>
        <p:txBody>
          <a:bodyPr>
            <a:normAutofit/>
          </a:bodyPr>
          <a:lstStyle/>
          <a:p>
            <a:r>
              <a:rPr kumimoji="1" lang="ja-JP" altLang="en-US">
                <a:latin typeface="MS Mincho" panose="02020609040205080304" pitchFamily="49" charset="-128"/>
                <a:ea typeface="MS Mincho" panose="02020609040205080304" pitchFamily="49" charset="-128"/>
              </a:rPr>
              <a:t>過敏への対処</a:t>
            </a:r>
          </a:p>
        </p:txBody>
      </p:sp>
      <p:sp>
        <p:nvSpPr>
          <p:cNvPr id="3" name="コンテンツ プレースホルダー 2">
            <a:extLst>
              <a:ext uri="{FF2B5EF4-FFF2-40B4-BE49-F238E27FC236}">
                <a16:creationId xmlns="" xmlns:a16="http://schemas.microsoft.com/office/drawing/2014/main" id="{AE88460A-FD80-444F-9DE6-34BD03056E3C}"/>
              </a:ext>
            </a:extLst>
          </p:cNvPr>
          <p:cNvSpPr>
            <a:spLocks noGrp="1"/>
          </p:cNvSpPr>
          <p:nvPr>
            <p:ph idx="1"/>
          </p:nvPr>
        </p:nvSpPr>
        <p:spPr>
          <a:xfrm>
            <a:off x="255181" y="967562"/>
            <a:ext cx="8686800" cy="6007396"/>
          </a:xfrm>
        </p:spPr>
        <p:txBody>
          <a:bodyPr>
            <a:normAutofit/>
          </a:bodyPr>
          <a:lstStyle/>
          <a:p>
            <a:pPr marL="0" indent="0">
              <a:buNone/>
            </a:pPr>
            <a:r>
              <a:rPr kumimoji="1" lang="ja-JP" altLang="en-US" sz="3400">
                <a:latin typeface="MS Mincho" panose="02020609040205080304" pitchFamily="49" charset="-128"/>
                <a:ea typeface="MS Mincho" panose="02020609040205080304" pitchFamily="49" charset="-128"/>
              </a:rPr>
              <a:t>刺激を減らす、避けることが原則</a:t>
            </a:r>
            <a:endParaRPr kumimoji="1" lang="en-US" altLang="ja-JP" sz="3400" dirty="0">
              <a:latin typeface="MS Mincho" panose="02020609040205080304" pitchFamily="49" charset="-128"/>
              <a:ea typeface="MS Mincho" panose="02020609040205080304" pitchFamily="49" charset="-128"/>
            </a:endParaRPr>
          </a:p>
          <a:p>
            <a:pPr marL="0" indent="0">
              <a:buNone/>
            </a:pPr>
            <a:endParaRPr kumimoji="1" lang="en-US" altLang="ja-JP" sz="3400" dirty="0">
              <a:latin typeface="MS Mincho" panose="02020609040205080304" pitchFamily="49" charset="-128"/>
              <a:ea typeface="MS Mincho" panose="02020609040205080304" pitchFamily="49" charset="-128"/>
            </a:endParaRPr>
          </a:p>
          <a:p>
            <a:r>
              <a:rPr lang="ja-JP" altLang="en-US" sz="3000">
                <a:latin typeface="MS Mincho" panose="02020609040205080304" pitchFamily="49" charset="-128"/>
                <a:ea typeface="MS Mincho" panose="02020609040205080304" pitchFamily="49" charset="-128"/>
              </a:rPr>
              <a:t>関係ないものは視界の外へ</a:t>
            </a:r>
            <a:endParaRPr lang="en-US" altLang="ja-JP" sz="3000"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a:t>
            </a: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水道が気になるならシーツで覆う</a:t>
            </a:r>
            <a:endParaRPr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a:t>
            </a: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窓外が気になるならカーテンを閉める</a:t>
            </a:r>
            <a:endParaRPr lang="en-US" altLang="ja-JP" dirty="0">
              <a:latin typeface="MS Mincho" panose="02020609040205080304" pitchFamily="49" charset="-128"/>
              <a:ea typeface="MS Mincho" panose="02020609040205080304" pitchFamily="49" charset="-128"/>
            </a:endParaRPr>
          </a:p>
          <a:p>
            <a:r>
              <a:rPr kumimoji="1" lang="ja-JP" altLang="en-US" sz="3000">
                <a:latin typeface="MS Mincho" panose="02020609040205080304" pitchFamily="49" charset="-128"/>
                <a:ea typeface="MS Mincho" panose="02020609040205080304" pitchFamily="49" charset="-128"/>
              </a:rPr>
              <a:t>耳栓、イヤーマフ</a:t>
            </a:r>
            <a:endParaRPr kumimoji="1" lang="en-US" altLang="ja-JP" sz="3000" dirty="0">
              <a:latin typeface="MS Mincho" panose="02020609040205080304" pitchFamily="49" charset="-128"/>
              <a:ea typeface="MS Mincho" panose="02020609040205080304" pitchFamily="49" charset="-128"/>
            </a:endParaRPr>
          </a:p>
          <a:p>
            <a:pPr marL="0" indent="0">
              <a:buNone/>
            </a:pPr>
            <a:r>
              <a:rPr kumimoji="1" lang="ja-JP" altLang="en-US">
                <a:latin typeface="MS Mincho" panose="02020609040205080304" pitchFamily="49" charset="-128"/>
                <a:ea typeface="MS Mincho" panose="02020609040205080304" pitchFamily="49" charset="-128"/>
              </a:rPr>
              <a:t>　</a:t>
            </a:r>
            <a:r>
              <a:rPr kumimoji="1" lang="en-US" altLang="ja-JP" dirty="0">
                <a:latin typeface="MS Mincho" panose="02020609040205080304" pitchFamily="49" charset="-128"/>
                <a:ea typeface="MS Mincho" panose="02020609040205080304" pitchFamily="49" charset="-128"/>
              </a:rPr>
              <a:t> </a:t>
            </a:r>
            <a:r>
              <a:rPr kumimoji="1" lang="ja-JP" altLang="en-US">
                <a:latin typeface="MS Mincho" panose="02020609040205080304" pitchFamily="49" charset="-128"/>
                <a:ea typeface="MS Mincho" panose="02020609040205080304" pitchFamily="49" charset="-128"/>
              </a:rPr>
              <a:t>なければ介助者が手で耳を塞いであげても良い</a:t>
            </a:r>
            <a:endParaRPr kumimoji="1" lang="en-US" altLang="ja-JP" dirty="0">
              <a:latin typeface="MS Mincho" panose="02020609040205080304" pitchFamily="49" charset="-128"/>
              <a:ea typeface="MS Mincho" panose="02020609040205080304" pitchFamily="49" charset="-128"/>
            </a:endParaRPr>
          </a:p>
          <a:p>
            <a:r>
              <a:rPr lang="ja-JP" altLang="en-US" sz="3000">
                <a:latin typeface="MS Mincho" panose="02020609040205080304" pitchFamily="49" charset="-128"/>
                <a:ea typeface="MS Mincho" panose="02020609040205080304" pitchFamily="49" charset="-128"/>
              </a:rPr>
              <a:t>刺激の発生源、機能などが理解できていると恐怖感を覚えにくい</a:t>
            </a:r>
            <a:r>
              <a:rPr lang="ja-JP" altLang="en-US" sz="2400">
                <a:latin typeface="MS Mincho" panose="02020609040205080304" pitchFamily="49" charset="-128"/>
                <a:ea typeface="MS Mincho" panose="02020609040205080304" pitchFamily="49" charset="-128"/>
              </a:rPr>
              <a:t>（</a:t>
            </a:r>
            <a:r>
              <a:rPr lang="en-US" altLang="ja-JP" sz="2400" dirty="0">
                <a:latin typeface="MS Mincho" panose="02020609040205080304" pitchFamily="49" charset="-128"/>
                <a:ea typeface="MS Mincho" panose="02020609040205080304" pitchFamily="49" charset="-128"/>
              </a:rPr>
              <a:t> Tell-Show-Do</a:t>
            </a:r>
            <a:r>
              <a:rPr lang="ja-JP" altLang="en-US" sz="2400">
                <a:latin typeface="MS Mincho" panose="02020609040205080304" pitchFamily="49" charset="-128"/>
                <a:ea typeface="MS Mincho" panose="02020609040205080304" pitchFamily="49" charset="-128"/>
              </a:rPr>
              <a:t>）</a:t>
            </a:r>
            <a:endParaRPr lang="en-US" altLang="ja-JP" sz="2400" dirty="0">
              <a:latin typeface="MS Mincho" panose="02020609040205080304" pitchFamily="49" charset="-128"/>
              <a:ea typeface="MS Mincho" panose="02020609040205080304" pitchFamily="49" charset="-128"/>
            </a:endParaRPr>
          </a:p>
          <a:p>
            <a:pPr marL="0" indent="0">
              <a:buNone/>
            </a:pPr>
            <a:r>
              <a:rPr kumimoji="1" lang="ja-JP" altLang="en-US">
                <a:latin typeface="MS Mincho" panose="02020609040205080304" pitchFamily="49" charset="-128"/>
                <a:ea typeface="MS Mincho" panose="02020609040205080304" pitchFamily="49" charset="-128"/>
              </a:rPr>
              <a:t>　</a:t>
            </a:r>
            <a:r>
              <a:rPr kumimoji="1" lang="en-US" altLang="ja-JP" dirty="0">
                <a:latin typeface="MS Mincho" panose="02020609040205080304" pitchFamily="49" charset="-128"/>
                <a:ea typeface="MS Mincho" panose="02020609040205080304" pitchFamily="49" charset="-128"/>
              </a:rPr>
              <a:t> </a:t>
            </a:r>
            <a:r>
              <a:rPr kumimoji="1" lang="ja-JP" altLang="en-US">
                <a:latin typeface="MS Mincho" panose="02020609040205080304" pitchFamily="49" charset="-128"/>
                <a:ea typeface="MS Mincho" panose="02020609040205080304" pitchFamily="49" charset="-128"/>
              </a:rPr>
              <a:t>まず器具などを口腔外で見せて触らせ、鏡で見</a:t>
            </a:r>
            <a:endParaRPr kumimoji="1"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a:t>
            </a:r>
            <a:r>
              <a:rPr lang="en-US" altLang="ja-JP" dirty="0">
                <a:latin typeface="MS Mincho" panose="02020609040205080304" pitchFamily="49" charset="-128"/>
                <a:ea typeface="MS Mincho" panose="02020609040205080304" pitchFamily="49" charset="-128"/>
              </a:rPr>
              <a:t> </a:t>
            </a:r>
            <a:r>
              <a:rPr kumimoji="1" lang="ja-JP" altLang="en-US">
                <a:latin typeface="MS Mincho" panose="02020609040205080304" pitchFamily="49" charset="-128"/>
                <a:ea typeface="MS Mincho" panose="02020609040205080304" pitchFamily="49" charset="-128"/>
              </a:rPr>
              <a:t>せながら口の中に入れ、本人が確認後、動かす。</a:t>
            </a:r>
          </a:p>
        </p:txBody>
      </p:sp>
      <p:sp>
        <p:nvSpPr>
          <p:cNvPr id="4" name="スライド番号プレースホルダー 3">
            <a:extLst>
              <a:ext uri="{FF2B5EF4-FFF2-40B4-BE49-F238E27FC236}">
                <a16:creationId xmlns="" xmlns:a16="http://schemas.microsoft.com/office/drawing/2014/main" id="{B5E72351-7EE2-DB4C-87A7-09E845665EAD}"/>
              </a:ext>
            </a:extLst>
          </p:cNvPr>
          <p:cNvSpPr>
            <a:spLocks noGrp="1"/>
          </p:cNvSpPr>
          <p:nvPr>
            <p:ph type="sldNum" sz="quarter" idx="12"/>
          </p:nvPr>
        </p:nvSpPr>
        <p:spPr/>
        <p:txBody>
          <a:bodyPr/>
          <a:lstStyle/>
          <a:p>
            <a:fld id="{43435DA3-2B49-FD43-B8FA-326907F11622}" type="slidenum">
              <a:rPr kumimoji="1" lang="ja-JP" altLang="en-US" smtClean="0"/>
              <a:t>23</a:t>
            </a:fld>
            <a:endParaRPr kumimoji="1" lang="ja-JP" altLang="en-US"/>
          </a:p>
        </p:txBody>
      </p:sp>
      <p:pic>
        <p:nvPicPr>
          <p:cNvPr id="5" name="図 4">
            <a:extLst>
              <a:ext uri="{FF2B5EF4-FFF2-40B4-BE49-F238E27FC236}">
                <a16:creationId xmlns="" xmlns:a16="http://schemas.microsoft.com/office/drawing/2014/main" id="{8487DAD1-E9BA-1C45-985F-A9824DED4E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3060" y="2101701"/>
            <a:ext cx="2200940" cy="2200940"/>
          </a:xfrm>
          <a:prstGeom prst="rect">
            <a:avLst/>
          </a:prstGeom>
        </p:spPr>
      </p:pic>
    </p:spTree>
    <p:extLst>
      <p:ext uri="{BB962C8B-B14F-4D97-AF65-F5344CB8AC3E}">
        <p14:creationId xmlns:p14="http://schemas.microsoft.com/office/powerpoint/2010/main" val="576279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8F3FE365-0DE6-0148-873F-8C20DB8FB1C9}"/>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 xmlns:a16="http://schemas.microsoft.com/office/drawing/2014/main" id="{8F5E9F29-4EBE-A449-B19C-28CB29411316}"/>
              </a:ext>
            </a:extLst>
          </p:cNvPr>
          <p:cNvPicPr>
            <a:picLocks noGrp="1" noChangeAspect="1"/>
          </p:cNvPicPr>
          <p:nvPr>
            <p:ph idx="1"/>
          </p:nvPr>
        </p:nvPicPr>
        <p:blipFill>
          <a:blip r:embed="rId3"/>
          <a:stretch>
            <a:fillRect/>
          </a:stretch>
        </p:blipFill>
        <p:spPr>
          <a:xfrm>
            <a:off x="0" y="365126"/>
            <a:ext cx="9144000" cy="6461616"/>
          </a:xfrm>
        </p:spPr>
      </p:pic>
      <p:sp>
        <p:nvSpPr>
          <p:cNvPr id="3" name="スライド番号プレースホルダー 2">
            <a:extLst>
              <a:ext uri="{FF2B5EF4-FFF2-40B4-BE49-F238E27FC236}">
                <a16:creationId xmlns="" xmlns:a16="http://schemas.microsoft.com/office/drawing/2014/main" id="{5BBCC31C-8DC8-4C4C-9812-9801A7B8F2B0}"/>
              </a:ext>
            </a:extLst>
          </p:cNvPr>
          <p:cNvSpPr>
            <a:spLocks noGrp="1"/>
          </p:cNvSpPr>
          <p:nvPr>
            <p:ph type="sldNum" sz="quarter" idx="12"/>
          </p:nvPr>
        </p:nvSpPr>
        <p:spPr/>
        <p:txBody>
          <a:bodyPr/>
          <a:lstStyle/>
          <a:p>
            <a:fld id="{43435DA3-2B49-FD43-B8FA-326907F11622}" type="slidenum">
              <a:rPr kumimoji="1" lang="ja-JP" altLang="en-US" smtClean="0"/>
              <a:t>24</a:t>
            </a:fld>
            <a:endParaRPr kumimoji="1" lang="ja-JP" altLang="en-US"/>
          </a:p>
        </p:txBody>
      </p:sp>
    </p:spTree>
    <p:extLst>
      <p:ext uri="{BB962C8B-B14F-4D97-AF65-F5344CB8AC3E}">
        <p14:creationId xmlns:p14="http://schemas.microsoft.com/office/powerpoint/2010/main" val="2363064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54C40669-E949-AD41-AB77-674B36E748BD}"/>
              </a:ext>
            </a:extLst>
          </p:cNvPr>
          <p:cNvSpPr>
            <a:spLocks noGrp="1"/>
          </p:cNvSpPr>
          <p:nvPr>
            <p:ph type="title"/>
          </p:nvPr>
        </p:nvSpPr>
        <p:spPr>
          <a:solidFill>
            <a:schemeClr val="accent6">
              <a:lumMod val="20000"/>
              <a:lumOff val="80000"/>
            </a:schemeClr>
          </a:solidFill>
        </p:spPr>
        <p:txBody>
          <a:bodyPr/>
          <a:lstStyle/>
          <a:p>
            <a:pPr algn="ctr"/>
            <a:r>
              <a:rPr kumimoji="1" lang="en-US" altLang="ja-JP" dirty="0">
                <a:latin typeface="MS Mincho" panose="02020609040205080304" pitchFamily="49" charset="-128"/>
                <a:ea typeface="MS Mincho" panose="02020609040205080304" pitchFamily="49" charset="-128"/>
              </a:rPr>
              <a:t>【</a:t>
            </a:r>
            <a:r>
              <a:rPr kumimoji="1" lang="ja-JP" altLang="en-US">
                <a:latin typeface="MS Mincho" panose="02020609040205080304" pitchFamily="49" charset="-128"/>
                <a:ea typeface="MS Mincho" panose="02020609040205080304" pitchFamily="49" charset="-128"/>
              </a:rPr>
              <a:t>精神疾患</a:t>
            </a:r>
            <a:r>
              <a:rPr kumimoji="1" lang="en-US" altLang="ja-JP" dirty="0">
                <a:latin typeface="MS Mincho" panose="02020609040205080304" pitchFamily="49" charset="-128"/>
                <a:ea typeface="MS Mincho" panose="02020609040205080304" pitchFamily="49" charset="-128"/>
              </a:rPr>
              <a:t>】</a:t>
            </a:r>
            <a:endParaRPr kumimoji="1" lang="ja-JP" altLang="en-US">
              <a:latin typeface="MS Mincho" panose="02020609040205080304" pitchFamily="49" charset="-128"/>
              <a:ea typeface="MS Mincho" panose="02020609040205080304" pitchFamily="49" charset="-128"/>
            </a:endParaRPr>
          </a:p>
        </p:txBody>
      </p:sp>
      <p:sp>
        <p:nvSpPr>
          <p:cNvPr id="3" name="コンテンツ プレースホルダー 2">
            <a:extLst>
              <a:ext uri="{FF2B5EF4-FFF2-40B4-BE49-F238E27FC236}">
                <a16:creationId xmlns="" xmlns:a16="http://schemas.microsoft.com/office/drawing/2014/main" id="{DDD8ECC5-CF27-3543-BA9D-D72474166B68}"/>
              </a:ext>
            </a:extLst>
          </p:cNvPr>
          <p:cNvSpPr>
            <a:spLocks noGrp="1"/>
          </p:cNvSpPr>
          <p:nvPr>
            <p:ph idx="1"/>
          </p:nvPr>
        </p:nvSpPr>
        <p:spPr>
          <a:xfrm>
            <a:off x="628650" y="2506662"/>
            <a:ext cx="7886700" cy="4351338"/>
          </a:xfrm>
        </p:spPr>
        <p:txBody>
          <a:bodyPr>
            <a:normAutofit/>
          </a:bodyPr>
          <a:lstStyle/>
          <a:p>
            <a:r>
              <a:rPr kumimoji="1" lang="ja-JP" altLang="en-US" sz="3200">
                <a:latin typeface="MS Mincho" panose="02020609040205080304" pitchFamily="49" charset="-128"/>
                <a:ea typeface="MS Mincho" panose="02020609040205080304" pitchFamily="49" charset="-128"/>
              </a:rPr>
              <a:t>統合失調症</a:t>
            </a:r>
            <a:endParaRPr kumimoji="1" lang="en-US" altLang="ja-JP" sz="3200" dirty="0">
              <a:latin typeface="MS Mincho" panose="02020609040205080304" pitchFamily="49" charset="-128"/>
              <a:ea typeface="MS Mincho" panose="02020609040205080304" pitchFamily="49" charset="-128"/>
            </a:endParaRPr>
          </a:p>
          <a:p>
            <a:r>
              <a:rPr lang="ja-JP" altLang="en-US" sz="3200">
                <a:latin typeface="MS Mincho" panose="02020609040205080304" pitchFamily="49" charset="-128"/>
                <a:ea typeface="MS Mincho" panose="02020609040205080304" pitchFamily="49" charset="-128"/>
              </a:rPr>
              <a:t>気分障害（双極性障害（躁欝病）など）</a:t>
            </a:r>
            <a:endParaRPr lang="en-US" altLang="ja-JP" sz="3200" dirty="0">
              <a:latin typeface="MS Mincho" panose="02020609040205080304" pitchFamily="49" charset="-128"/>
              <a:ea typeface="MS Mincho" panose="02020609040205080304" pitchFamily="49" charset="-128"/>
            </a:endParaRPr>
          </a:p>
          <a:p>
            <a:r>
              <a:rPr kumimoji="1" lang="ja-JP" altLang="en-US" sz="3200">
                <a:latin typeface="MS Mincho" panose="02020609040205080304" pitchFamily="49" charset="-128"/>
                <a:ea typeface="MS Mincho" panose="02020609040205080304" pitchFamily="49" charset="-128"/>
              </a:rPr>
              <a:t>神経症（身体表現性障害＝心身症）</a:t>
            </a:r>
            <a:endParaRPr kumimoji="1" lang="en-US" altLang="ja-JP" sz="3200" dirty="0">
              <a:latin typeface="MS Mincho" panose="02020609040205080304" pitchFamily="49" charset="-128"/>
              <a:ea typeface="MS Mincho" panose="02020609040205080304" pitchFamily="49" charset="-128"/>
            </a:endParaRPr>
          </a:p>
          <a:p>
            <a:r>
              <a:rPr lang="ja-JP" altLang="en-US" sz="3200">
                <a:latin typeface="MS Mincho" panose="02020609040205080304" pitchFamily="49" charset="-128"/>
                <a:ea typeface="MS Mincho" panose="02020609040205080304" pitchFamily="49" charset="-128"/>
              </a:rPr>
              <a:t>認知症　</a:t>
            </a:r>
            <a:endParaRPr lang="en-US" altLang="ja-JP" sz="3200" dirty="0">
              <a:latin typeface="MS Mincho" panose="02020609040205080304" pitchFamily="49" charset="-128"/>
              <a:ea typeface="MS Mincho" panose="02020609040205080304" pitchFamily="49" charset="-128"/>
            </a:endParaRPr>
          </a:p>
          <a:p>
            <a:pPr marL="0" indent="0">
              <a:buNone/>
            </a:pPr>
            <a:r>
              <a:rPr lang="ja-JP" altLang="en-US" sz="3200">
                <a:latin typeface="MS Mincho" panose="02020609040205080304" pitchFamily="49" charset="-128"/>
                <a:ea typeface="MS Mincho" panose="02020609040205080304" pitchFamily="49" charset="-128"/>
              </a:rPr>
              <a:t>　　など、様々</a:t>
            </a:r>
            <a:endParaRPr kumimoji="1" lang="ja-JP" altLang="en-US" sz="3200">
              <a:latin typeface="MS Mincho" panose="02020609040205080304" pitchFamily="49" charset="-128"/>
              <a:ea typeface="MS Mincho" panose="02020609040205080304" pitchFamily="49" charset="-128"/>
            </a:endParaRPr>
          </a:p>
        </p:txBody>
      </p:sp>
      <p:sp>
        <p:nvSpPr>
          <p:cNvPr id="5" name="スライド番号プレースホルダー 4">
            <a:extLst>
              <a:ext uri="{FF2B5EF4-FFF2-40B4-BE49-F238E27FC236}">
                <a16:creationId xmlns="" xmlns:a16="http://schemas.microsoft.com/office/drawing/2014/main" id="{EA727FB2-B65F-CD4B-988D-502B9215EE75}"/>
              </a:ext>
            </a:extLst>
          </p:cNvPr>
          <p:cNvSpPr>
            <a:spLocks noGrp="1"/>
          </p:cNvSpPr>
          <p:nvPr>
            <p:ph type="sldNum" sz="quarter" idx="12"/>
          </p:nvPr>
        </p:nvSpPr>
        <p:spPr/>
        <p:txBody>
          <a:bodyPr/>
          <a:lstStyle/>
          <a:p>
            <a:fld id="{43435DA3-2B49-FD43-B8FA-326907F11622}" type="slidenum">
              <a:rPr kumimoji="1" lang="ja-JP" altLang="en-US" smtClean="0"/>
              <a:t>25</a:t>
            </a:fld>
            <a:endParaRPr kumimoji="1" lang="ja-JP" altLang="en-US"/>
          </a:p>
        </p:txBody>
      </p:sp>
    </p:spTree>
    <p:extLst>
      <p:ext uri="{BB962C8B-B14F-4D97-AF65-F5344CB8AC3E}">
        <p14:creationId xmlns:p14="http://schemas.microsoft.com/office/powerpoint/2010/main" val="666912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14EB70A-4FF7-DC4C-9F6D-D5247D1138A9}"/>
              </a:ext>
            </a:extLst>
          </p:cNvPr>
          <p:cNvSpPr>
            <a:spLocks noGrp="1"/>
          </p:cNvSpPr>
          <p:nvPr>
            <p:ph type="title"/>
          </p:nvPr>
        </p:nvSpPr>
        <p:spPr/>
        <p:txBody>
          <a:bodyPr/>
          <a:lstStyle/>
          <a:p>
            <a:r>
              <a:rPr kumimoji="1" lang="ja-JP" altLang="en-US">
                <a:latin typeface="MS Mincho" panose="02020609040205080304" pitchFamily="49" charset="-128"/>
                <a:ea typeface="MS Mincho" panose="02020609040205080304" pitchFamily="49" charset="-128"/>
              </a:rPr>
              <a:t>統合失調症の特徴</a:t>
            </a:r>
          </a:p>
        </p:txBody>
      </p:sp>
      <p:sp>
        <p:nvSpPr>
          <p:cNvPr id="3" name="コンテンツ プレースホルダー 2">
            <a:extLst>
              <a:ext uri="{FF2B5EF4-FFF2-40B4-BE49-F238E27FC236}">
                <a16:creationId xmlns="" xmlns:a16="http://schemas.microsoft.com/office/drawing/2014/main" id="{56BCDC95-5A41-924B-BDD1-B4D8FC8E84C0}"/>
              </a:ext>
            </a:extLst>
          </p:cNvPr>
          <p:cNvSpPr>
            <a:spLocks noGrp="1"/>
          </p:cNvSpPr>
          <p:nvPr>
            <p:ph idx="1"/>
          </p:nvPr>
        </p:nvSpPr>
        <p:spPr>
          <a:xfrm>
            <a:off x="244549" y="1825625"/>
            <a:ext cx="8686800" cy="4787826"/>
          </a:xfrm>
        </p:spPr>
        <p:txBody>
          <a:bodyPr/>
          <a:lstStyle/>
          <a:p>
            <a:r>
              <a:rPr kumimoji="1" lang="ja-JP" altLang="en-US">
                <a:latin typeface="MS Mincho" panose="02020609040205080304" pitchFamily="49" charset="-128"/>
                <a:ea typeface="MS Mincho" panose="02020609040205080304" pitchFamily="49" charset="-128"/>
              </a:rPr>
              <a:t>思春期・青年期に好発</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人口</a:t>
            </a:r>
            <a:r>
              <a:rPr lang="en-US" altLang="ja-JP" dirty="0">
                <a:latin typeface="MS Mincho" panose="02020609040205080304" pitchFamily="49" charset="-128"/>
                <a:ea typeface="MS Mincho" panose="02020609040205080304" pitchFamily="49" charset="-128"/>
              </a:rPr>
              <a:t>1000</a:t>
            </a:r>
            <a:r>
              <a:rPr lang="ja-JP" altLang="en-US">
                <a:latin typeface="MS Mincho" panose="02020609040205080304" pitchFamily="49" charset="-128"/>
                <a:ea typeface="MS Mincho" panose="02020609040205080304" pitchFamily="49" charset="-128"/>
              </a:rPr>
              <a:t>人中</a:t>
            </a:r>
            <a:r>
              <a:rPr lang="en-US" altLang="ja-JP" dirty="0">
                <a:latin typeface="MS Mincho" panose="02020609040205080304" pitchFamily="49" charset="-128"/>
                <a:ea typeface="MS Mincho" panose="02020609040205080304" pitchFamily="49" charset="-128"/>
              </a:rPr>
              <a:t>7〜8</a:t>
            </a:r>
            <a:r>
              <a:rPr lang="ja-JP" altLang="en-US">
                <a:latin typeface="MS Mincho" panose="02020609040205080304" pitchFamily="49" charset="-128"/>
                <a:ea typeface="MS Mincho" panose="02020609040205080304" pitchFamily="49" charset="-128"/>
              </a:rPr>
              <a:t>名の発病頻度</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特有の異常体験（幻覚、妄想、自我障害）</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周囲の人や世間との付き合いがうまくいかなくなる</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だんだんと自分の殻に閉じこもる</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再燃と寛解を繰り返して慢性化する（生涯続く）</a:t>
            </a:r>
            <a:endParaRPr kumimoji="1" lang="ja-JP" altLang="en-US">
              <a:latin typeface="MS Mincho" panose="02020609040205080304" pitchFamily="49" charset="-128"/>
              <a:ea typeface="MS Mincho" panose="02020609040205080304" pitchFamily="49" charset="-128"/>
            </a:endParaRPr>
          </a:p>
        </p:txBody>
      </p:sp>
      <p:sp>
        <p:nvSpPr>
          <p:cNvPr id="4" name="スライド番号プレースホルダー 3">
            <a:extLst>
              <a:ext uri="{FF2B5EF4-FFF2-40B4-BE49-F238E27FC236}">
                <a16:creationId xmlns="" xmlns:a16="http://schemas.microsoft.com/office/drawing/2014/main" id="{EFCC537E-65A0-964F-8ABC-7B5DC8F070BD}"/>
              </a:ext>
            </a:extLst>
          </p:cNvPr>
          <p:cNvSpPr>
            <a:spLocks noGrp="1"/>
          </p:cNvSpPr>
          <p:nvPr>
            <p:ph type="sldNum" sz="quarter" idx="12"/>
          </p:nvPr>
        </p:nvSpPr>
        <p:spPr/>
        <p:txBody>
          <a:bodyPr/>
          <a:lstStyle/>
          <a:p>
            <a:fld id="{43435DA3-2B49-FD43-B8FA-326907F11622}" type="slidenum">
              <a:rPr kumimoji="1" lang="ja-JP" altLang="en-US" smtClean="0"/>
              <a:t>26</a:t>
            </a:fld>
            <a:endParaRPr kumimoji="1" lang="ja-JP" altLang="en-US"/>
          </a:p>
        </p:txBody>
      </p:sp>
    </p:spTree>
    <p:extLst>
      <p:ext uri="{BB962C8B-B14F-4D97-AF65-F5344CB8AC3E}">
        <p14:creationId xmlns:p14="http://schemas.microsoft.com/office/powerpoint/2010/main" val="1518765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EB0DF49C-948E-474A-B57F-47B78317F68B}"/>
              </a:ext>
            </a:extLst>
          </p:cNvPr>
          <p:cNvSpPr>
            <a:spLocks noGrp="1"/>
          </p:cNvSpPr>
          <p:nvPr>
            <p:ph type="title"/>
          </p:nvPr>
        </p:nvSpPr>
        <p:spPr>
          <a:xfrm>
            <a:off x="297046" y="1796901"/>
            <a:ext cx="8474149" cy="606055"/>
          </a:xfrm>
        </p:spPr>
        <p:txBody>
          <a:bodyPr>
            <a:normAutofit fontScale="90000"/>
          </a:bodyPr>
          <a:lstStyle/>
          <a:p>
            <a:r>
              <a:rPr kumimoji="1" lang="ja-JP" altLang="en-US">
                <a:latin typeface="MS Mincho" panose="02020609040205080304" pitchFamily="49" charset="-128"/>
                <a:ea typeface="MS Mincho" panose="02020609040205080304" pitchFamily="49" charset="-128"/>
              </a:rPr>
              <a:t>精神科外来治療中の統合失調症患者の大半は問題なく歯科治療が可能</a:t>
            </a:r>
            <a:r>
              <a:rPr kumimoji="1" lang="en-US" altLang="ja-JP" dirty="0">
                <a:latin typeface="MS Mincho" panose="02020609040205080304" pitchFamily="49" charset="-128"/>
                <a:ea typeface="MS Mincho" panose="02020609040205080304" pitchFamily="49" charset="-128"/>
              </a:rPr>
              <a:t/>
            </a:r>
            <a:br>
              <a:rPr kumimoji="1" lang="en-US" altLang="ja-JP" dirty="0">
                <a:latin typeface="MS Mincho" panose="02020609040205080304" pitchFamily="49" charset="-128"/>
                <a:ea typeface="MS Mincho" panose="02020609040205080304" pitchFamily="49" charset="-128"/>
              </a:rPr>
            </a:br>
            <a:r>
              <a:rPr kumimoji="1" lang="en-US" altLang="ja-JP" dirty="0">
                <a:latin typeface="MS Mincho" panose="02020609040205080304" pitchFamily="49" charset="-128"/>
                <a:ea typeface="MS Mincho" panose="02020609040205080304" pitchFamily="49" charset="-128"/>
              </a:rPr>
              <a:t/>
            </a:r>
            <a:br>
              <a:rPr kumimoji="1" lang="en-US" altLang="ja-JP" dirty="0">
                <a:latin typeface="MS Mincho" panose="02020609040205080304" pitchFamily="49" charset="-128"/>
                <a:ea typeface="MS Mincho" panose="02020609040205080304" pitchFamily="49" charset="-128"/>
              </a:rPr>
            </a:br>
            <a:r>
              <a:rPr kumimoji="1" lang="ja-JP" altLang="en-US">
                <a:latin typeface="MS Mincho" panose="02020609040205080304" pitchFamily="49" charset="-128"/>
                <a:ea typeface="MS Mincho" panose="02020609040205080304" pitchFamily="49" charset="-128"/>
              </a:rPr>
              <a:t>注意が必要なのは、精神科未治療、治療中断者、怠薬者</a:t>
            </a:r>
          </a:p>
        </p:txBody>
      </p:sp>
      <p:sp>
        <p:nvSpPr>
          <p:cNvPr id="3" name="コンテンツ プレースホルダー 2">
            <a:extLst>
              <a:ext uri="{FF2B5EF4-FFF2-40B4-BE49-F238E27FC236}">
                <a16:creationId xmlns="" xmlns:a16="http://schemas.microsoft.com/office/drawing/2014/main" id="{69A07A5B-63D2-BB42-A8EA-F00D78FA64D3}"/>
              </a:ext>
            </a:extLst>
          </p:cNvPr>
          <p:cNvSpPr>
            <a:spLocks noGrp="1"/>
          </p:cNvSpPr>
          <p:nvPr>
            <p:ph idx="1"/>
          </p:nvPr>
        </p:nvSpPr>
        <p:spPr>
          <a:xfrm>
            <a:off x="552893" y="4486940"/>
            <a:ext cx="7962457" cy="2371060"/>
          </a:xfrm>
        </p:spPr>
        <p:txBody>
          <a:bodyPr>
            <a:normAutofit/>
          </a:bodyPr>
          <a:lstStyle/>
          <a:p>
            <a:r>
              <a:rPr kumimoji="1" lang="ja-JP" altLang="en-US" sz="3200">
                <a:latin typeface="MS Mincho" panose="02020609040205080304" pitchFamily="49" charset="-128"/>
                <a:ea typeface="MS Mincho" panose="02020609040205080304" pitchFamily="49" charset="-128"/>
              </a:rPr>
              <a:t>とは言え、本症患者には特有の問題点がある</a:t>
            </a:r>
            <a:endParaRPr kumimoji="1" lang="en-US" altLang="ja-JP" sz="3200" dirty="0">
              <a:latin typeface="MS Mincho" panose="02020609040205080304" pitchFamily="49" charset="-128"/>
              <a:ea typeface="MS Mincho" panose="02020609040205080304" pitchFamily="49" charset="-128"/>
            </a:endParaRPr>
          </a:p>
          <a:p>
            <a:r>
              <a:rPr lang="ja-JP" altLang="en-US" sz="3200">
                <a:latin typeface="MS Mincho" panose="02020609040205080304" pitchFamily="49" charset="-128"/>
                <a:ea typeface="MS Mincho" panose="02020609040205080304" pitchFamily="49" charset="-128"/>
              </a:rPr>
              <a:t>対応を誤ると深刻なトラブルになる可能性がある</a:t>
            </a:r>
            <a:endParaRPr kumimoji="1" lang="ja-JP" altLang="en-US" sz="3200">
              <a:latin typeface="MS Mincho" panose="02020609040205080304" pitchFamily="49" charset="-128"/>
              <a:ea typeface="MS Mincho" panose="02020609040205080304" pitchFamily="49" charset="-128"/>
            </a:endParaRPr>
          </a:p>
        </p:txBody>
      </p:sp>
      <p:sp>
        <p:nvSpPr>
          <p:cNvPr id="4" name="スライド番号プレースホルダー 3">
            <a:extLst>
              <a:ext uri="{FF2B5EF4-FFF2-40B4-BE49-F238E27FC236}">
                <a16:creationId xmlns="" xmlns:a16="http://schemas.microsoft.com/office/drawing/2014/main" id="{92FE07A2-C1D5-3F4D-B92C-9D358488F456}"/>
              </a:ext>
            </a:extLst>
          </p:cNvPr>
          <p:cNvSpPr>
            <a:spLocks noGrp="1"/>
          </p:cNvSpPr>
          <p:nvPr>
            <p:ph type="sldNum" sz="quarter" idx="12"/>
          </p:nvPr>
        </p:nvSpPr>
        <p:spPr/>
        <p:txBody>
          <a:bodyPr/>
          <a:lstStyle/>
          <a:p>
            <a:fld id="{43435DA3-2B49-FD43-B8FA-326907F11622}" type="slidenum">
              <a:rPr kumimoji="1" lang="ja-JP" altLang="en-US" smtClean="0"/>
              <a:t>27</a:t>
            </a:fld>
            <a:endParaRPr kumimoji="1" lang="ja-JP" altLang="en-US"/>
          </a:p>
        </p:txBody>
      </p:sp>
    </p:spTree>
    <p:extLst>
      <p:ext uri="{BB962C8B-B14F-4D97-AF65-F5344CB8AC3E}">
        <p14:creationId xmlns:p14="http://schemas.microsoft.com/office/powerpoint/2010/main" val="703856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A6E9648B-F3AC-5B49-B988-BAA3F15E9D63}"/>
              </a:ext>
            </a:extLst>
          </p:cNvPr>
          <p:cNvSpPr>
            <a:spLocks noGrp="1"/>
          </p:cNvSpPr>
          <p:nvPr>
            <p:ph type="title"/>
          </p:nvPr>
        </p:nvSpPr>
        <p:spPr/>
        <p:txBody>
          <a:bodyPr/>
          <a:lstStyle/>
          <a:p>
            <a:r>
              <a:rPr kumimoji="1" lang="ja-JP" altLang="en-US">
                <a:latin typeface="MS Mincho" panose="02020609040205080304" pitchFamily="49" charset="-128"/>
                <a:ea typeface="MS Mincho" panose="02020609040205080304" pitchFamily="49" charset="-128"/>
              </a:rPr>
              <a:t>統合失調症の精神科治療</a:t>
            </a:r>
          </a:p>
        </p:txBody>
      </p:sp>
      <p:sp>
        <p:nvSpPr>
          <p:cNvPr id="3" name="コンテンツ プレースホルダー 2">
            <a:extLst>
              <a:ext uri="{FF2B5EF4-FFF2-40B4-BE49-F238E27FC236}">
                <a16:creationId xmlns="" xmlns:a16="http://schemas.microsoft.com/office/drawing/2014/main" id="{006390D1-96F6-414C-8887-4E1C99065068}"/>
              </a:ext>
            </a:extLst>
          </p:cNvPr>
          <p:cNvSpPr>
            <a:spLocks noGrp="1"/>
          </p:cNvSpPr>
          <p:nvPr>
            <p:ph idx="1"/>
          </p:nvPr>
        </p:nvSpPr>
        <p:spPr>
          <a:xfrm>
            <a:off x="244549" y="1517280"/>
            <a:ext cx="8697432" cy="5340720"/>
          </a:xfrm>
        </p:spPr>
        <p:txBody>
          <a:bodyPr>
            <a:normAutofit/>
          </a:bodyPr>
          <a:lstStyle/>
          <a:p>
            <a:r>
              <a:rPr kumimoji="1" lang="ja-JP" altLang="en-US" sz="3000">
                <a:latin typeface="MS Mincho" panose="02020609040205080304" pitchFamily="49" charset="-128"/>
                <a:ea typeface="MS Mincho" panose="02020609040205080304" pitchFamily="49" charset="-128"/>
              </a:rPr>
              <a:t>生涯にわたる非定型抗精神薬による薬物療法が中心</a:t>
            </a:r>
            <a:endParaRPr kumimoji="1" lang="en-US" altLang="ja-JP" sz="3000" dirty="0">
              <a:latin typeface="MS Mincho" panose="02020609040205080304" pitchFamily="49" charset="-128"/>
              <a:ea typeface="MS Mincho" panose="02020609040205080304" pitchFamily="49" charset="-128"/>
            </a:endParaRPr>
          </a:p>
          <a:p>
            <a:r>
              <a:rPr lang="ja-JP" altLang="en-US" sz="3000">
                <a:latin typeface="MS Mincho" panose="02020609040205080304" pitchFamily="49" charset="-128"/>
                <a:ea typeface="MS Mincho" panose="02020609040205080304" pitchFamily="49" charset="-128"/>
              </a:rPr>
              <a:t>社会復帰療法、支持的精神療法を併用</a:t>
            </a:r>
            <a:endParaRPr lang="en-US" altLang="ja-JP" sz="3000" dirty="0">
              <a:latin typeface="MS Mincho" panose="02020609040205080304" pitchFamily="49" charset="-128"/>
              <a:ea typeface="MS Mincho" panose="02020609040205080304" pitchFamily="49" charset="-128"/>
            </a:endParaRPr>
          </a:p>
          <a:p>
            <a:r>
              <a:rPr kumimoji="1" lang="ja-JP" altLang="en-US" sz="3000">
                <a:latin typeface="MS Mincho" panose="02020609040205080304" pitchFamily="49" charset="-128"/>
                <a:ea typeface="MS Mincho" panose="02020609040205080304" pitchFamily="49" charset="-128"/>
              </a:rPr>
              <a:t>社会生活の中での外来通院療法が主体</a:t>
            </a:r>
            <a:endParaRPr kumimoji="1" lang="en-US" altLang="ja-JP" sz="3000" dirty="0">
              <a:latin typeface="MS Mincho" panose="02020609040205080304" pitchFamily="49" charset="-128"/>
              <a:ea typeface="MS Mincho" panose="02020609040205080304" pitchFamily="49" charset="-128"/>
            </a:endParaRPr>
          </a:p>
          <a:p>
            <a:pPr marL="0" indent="0">
              <a:buNone/>
            </a:pPr>
            <a:endParaRPr kumimoji="1" lang="en-US" altLang="ja-JP" dirty="0">
              <a:latin typeface="MS Mincho" panose="02020609040205080304" pitchFamily="49" charset="-128"/>
              <a:ea typeface="MS Mincho" panose="02020609040205080304" pitchFamily="49" charset="-128"/>
            </a:endParaRPr>
          </a:p>
          <a:p>
            <a:pPr marL="0" indent="0">
              <a:buNone/>
            </a:pPr>
            <a:endParaRPr kumimoji="1" lang="en-US" altLang="ja-JP" dirty="0">
              <a:latin typeface="MS Mincho" panose="02020609040205080304" pitchFamily="49" charset="-128"/>
              <a:ea typeface="MS Mincho" panose="02020609040205080304" pitchFamily="49" charset="-128"/>
            </a:endParaRPr>
          </a:p>
          <a:p>
            <a:pPr marL="0" indent="0">
              <a:buNone/>
            </a:pPr>
            <a:r>
              <a:rPr kumimoji="1" lang="ja-JP" altLang="en-US">
                <a:latin typeface="MS Mincho" panose="02020609040205080304" pitchFamily="49" charset="-128"/>
                <a:ea typeface="MS Mincho" panose="02020609040205080304" pitchFamily="49" charset="-128"/>
              </a:rPr>
              <a:t>　　最近は入院期間４０日ぐらい</a:t>
            </a:r>
            <a:endParaRPr kumimoji="1"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過半数は回復（＝まあまあ生活できる）</a:t>
            </a:r>
            <a:endParaRPr lang="en-US" altLang="ja-JP" dirty="0">
              <a:latin typeface="MS Mincho" panose="02020609040205080304" pitchFamily="49" charset="-128"/>
              <a:ea typeface="MS Mincho" panose="02020609040205080304" pitchFamily="49" charset="-128"/>
            </a:endParaRPr>
          </a:p>
          <a:p>
            <a:pPr marL="0" indent="0">
              <a:buNone/>
            </a:pPr>
            <a:r>
              <a:rPr kumimoji="1" lang="ja-JP" altLang="en-US">
                <a:latin typeface="MS Mincho" panose="02020609040205080304" pitchFamily="49" charset="-128"/>
                <a:ea typeface="MS Mincho" panose="02020609040205080304" pitchFamily="49" charset="-128"/>
              </a:rPr>
              <a:t>　　最近は軽症化しているが、完治は困難</a:t>
            </a:r>
            <a:endParaRPr kumimoji="1"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a:t>
            </a:r>
            <a:r>
              <a:rPr lang="en-US" altLang="ja-JP" dirty="0">
                <a:latin typeface="MS Mincho" panose="02020609040205080304" pitchFamily="49" charset="-128"/>
                <a:ea typeface="MS Mincho" panose="02020609040205080304" pitchFamily="49" charset="-128"/>
              </a:rPr>
              <a:t>20</a:t>
            </a:r>
            <a:r>
              <a:rPr lang="ja-JP" altLang="en-US">
                <a:latin typeface="MS Mincho" panose="02020609040205080304" pitchFamily="49" charset="-128"/>
                <a:ea typeface="MS Mincho" panose="02020609040205080304" pitchFamily="49" charset="-128"/>
              </a:rPr>
              <a:t>％未満は難治</a:t>
            </a:r>
            <a:r>
              <a:rPr lang="en-US" altLang="ja-JP" dirty="0">
                <a:latin typeface="MS Mincho" panose="02020609040205080304" pitchFamily="49" charset="-128"/>
                <a:ea typeface="MS Mincho" panose="02020609040205080304" pitchFamily="49" charset="-128"/>
              </a:rPr>
              <a:t>             </a:t>
            </a:r>
            <a:r>
              <a:rPr kumimoji="1" lang="ja-JP" altLang="en-US" sz="2400">
                <a:latin typeface="MS Mincho" panose="02020609040205080304" pitchFamily="49" charset="-128"/>
                <a:ea typeface="MS Mincho" panose="02020609040205080304" pitchFamily="49" charset="-128"/>
              </a:rPr>
              <a:t>（佐藤光源による）</a:t>
            </a:r>
          </a:p>
        </p:txBody>
      </p:sp>
      <p:sp>
        <p:nvSpPr>
          <p:cNvPr id="5" name="スライド番号プレースホルダー 4">
            <a:extLst>
              <a:ext uri="{FF2B5EF4-FFF2-40B4-BE49-F238E27FC236}">
                <a16:creationId xmlns="" xmlns:a16="http://schemas.microsoft.com/office/drawing/2014/main" id="{92E74A3E-B585-6248-9D9B-3916D1E246E2}"/>
              </a:ext>
            </a:extLst>
          </p:cNvPr>
          <p:cNvSpPr>
            <a:spLocks noGrp="1"/>
          </p:cNvSpPr>
          <p:nvPr>
            <p:ph type="sldNum" sz="quarter" idx="12"/>
          </p:nvPr>
        </p:nvSpPr>
        <p:spPr/>
        <p:txBody>
          <a:bodyPr/>
          <a:lstStyle/>
          <a:p>
            <a:fld id="{43435DA3-2B49-FD43-B8FA-326907F11622}" type="slidenum">
              <a:rPr kumimoji="1" lang="ja-JP" altLang="en-US" smtClean="0"/>
              <a:t>28</a:t>
            </a:fld>
            <a:endParaRPr kumimoji="1" lang="ja-JP" altLang="en-US"/>
          </a:p>
        </p:txBody>
      </p:sp>
    </p:spTree>
    <p:extLst>
      <p:ext uri="{BB962C8B-B14F-4D97-AF65-F5344CB8AC3E}">
        <p14:creationId xmlns:p14="http://schemas.microsoft.com/office/powerpoint/2010/main" val="240533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476ED7B4-C7BC-D042-A45D-B3113EEC2960}"/>
              </a:ext>
            </a:extLst>
          </p:cNvPr>
          <p:cNvSpPr>
            <a:spLocks noGrp="1"/>
          </p:cNvSpPr>
          <p:nvPr>
            <p:ph type="title"/>
          </p:nvPr>
        </p:nvSpPr>
        <p:spPr>
          <a:xfrm>
            <a:off x="628649" y="365126"/>
            <a:ext cx="8121945" cy="1325563"/>
          </a:xfrm>
        </p:spPr>
        <p:txBody>
          <a:bodyPr/>
          <a:lstStyle/>
          <a:p>
            <a:r>
              <a:rPr lang="ja-JP" altLang="en-US">
                <a:latin typeface="MS Mincho" panose="02020609040205080304" pitchFamily="49" charset="-128"/>
                <a:ea typeface="MS Mincho" panose="02020609040205080304" pitchFamily="49" charset="-128"/>
              </a:rPr>
              <a:t>統合失調症の治療に用いられる主な抗精神病薬</a:t>
            </a:r>
            <a:endParaRPr kumimoji="1" lang="ja-JP" altLang="en-US">
              <a:latin typeface="MS Mincho" panose="02020609040205080304" pitchFamily="49" charset="-128"/>
              <a:ea typeface="MS Mincho" panose="02020609040205080304" pitchFamily="49" charset="-128"/>
            </a:endParaRPr>
          </a:p>
        </p:txBody>
      </p:sp>
      <p:sp>
        <p:nvSpPr>
          <p:cNvPr id="3" name="コンテンツ プレースホルダー 2">
            <a:extLst>
              <a:ext uri="{FF2B5EF4-FFF2-40B4-BE49-F238E27FC236}">
                <a16:creationId xmlns="" xmlns:a16="http://schemas.microsoft.com/office/drawing/2014/main" id="{B761658B-E6AF-084A-8883-E7BE8D2F130C}"/>
              </a:ext>
            </a:extLst>
          </p:cNvPr>
          <p:cNvSpPr>
            <a:spLocks noGrp="1"/>
          </p:cNvSpPr>
          <p:nvPr>
            <p:ph idx="1"/>
          </p:nvPr>
        </p:nvSpPr>
        <p:spPr>
          <a:xfrm>
            <a:off x="628650" y="1825624"/>
            <a:ext cx="8515350" cy="5032375"/>
          </a:xfrm>
        </p:spPr>
        <p:txBody>
          <a:bodyPr>
            <a:normAutofit/>
          </a:bodyPr>
          <a:lstStyle/>
          <a:p>
            <a:r>
              <a:rPr kumimoji="1" lang="ja-JP" altLang="en-US">
                <a:latin typeface="MS Mincho" panose="02020609040205080304" pitchFamily="49" charset="-128"/>
                <a:ea typeface="MS Mincho" panose="02020609040205080304" pitchFamily="49" charset="-128"/>
              </a:rPr>
              <a:t>定型抗精神病</a:t>
            </a:r>
            <a:r>
              <a:rPr lang="ja-JP" altLang="en-US">
                <a:latin typeface="MS Mincho" panose="02020609040205080304" pitchFamily="49" charset="-128"/>
                <a:ea typeface="MS Mincho" panose="02020609040205080304" pitchFamily="49" charset="-128"/>
              </a:rPr>
              <a:t>薬　従来多用</a:t>
            </a:r>
            <a:endParaRPr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a:t>
            </a:r>
            <a:r>
              <a:rPr lang="ja-JP" altLang="en-US" sz="2400">
                <a:latin typeface="MS Mincho" panose="02020609040205080304" pitchFamily="49" charset="-128"/>
                <a:ea typeface="MS Mincho" panose="02020609040205080304" pitchFamily="49" charset="-128"/>
              </a:rPr>
              <a:t>クロルプロマジン（頻脈、唾液分泌減少などの副作用）</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sz="2400">
                <a:latin typeface="MS Mincho" panose="02020609040205080304" pitchFamily="49" charset="-128"/>
                <a:ea typeface="MS Mincho" panose="02020609040205080304" pitchFamily="49" charset="-128"/>
              </a:rPr>
              <a:t>　ハロペリドール（錐体外路症状の副作用）</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sz="2400">
                <a:latin typeface="MS Mincho" panose="02020609040205080304" pitchFamily="49" charset="-128"/>
                <a:ea typeface="MS Mincho" panose="02020609040205080304" pitchFamily="49" charset="-128"/>
              </a:rPr>
              <a:t>　　チミペロン：妄想を抑える薬</a:t>
            </a:r>
            <a:endParaRPr lang="en-US" altLang="ja-JP" sz="2400"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非定型抗精神病薬　現在の主流</a:t>
            </a:r>
            <a:endParaRPr kumimoji="1" lang="en-US" altLang="ja-JP" dirty="0">
              <a:latin typeface="MS Mincho" panose="02020609040205080304" pitchFamily="49" charset="-128"/>
              <a:ea typeface="MS Mincho" panose="02020609040205080304" pitchFamily="49" charset="-128"/>
            </a:endParaRPr>
          </a:p>
          <a:p>
            <a:pPr marL="0" indent="0">
              <a:buNone/>
            </a:pPr>
            <a:r>
              <a:rPr lang="ja-JP" altLang="en-US" sz="2400">
                <a:latin typeface="MS Mincho" panose="02020609040205080304" pitchFamily="49" charset="-128"/>
                <a:ea typeface="MS Mincho" panose="02020609040205080304" pitchFamily="49" charset="-128"/>
              </a:rPr>
              <a:t>　錐体外路症状は少ないが、全くないわけではない</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sz="2400">
                <a:latin typeface="MS Mincho" panose="02020609040205080304" pitchFamily="49" charset="-128"/>
                <a:ea typeface="MS Mincho" panose="02020609040205080304" pitchFamily="49" charset="-128"/>
              </a:rPr>
              <a:t>　高血糖が新たな問題</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sz="2400">
                <a:latin typeface="MS Mincho" panose="02020609040205080304" pitchFamily="49" charset="-128"/>
                <a:ea typeface="MS Mincho" panose="02020609040205080304" pitchFamily="49" charset="-128"/>
              </a:rPr>
              <a:t>　リスペリドン、オランザピン、クエチアピン、</a:t>
            </a:r>
            <a:endParaRPr lang="en-US" altLang="ja-JP" sz="2400" dirty="0">
              <a:latin typeface="MS Mincho" panose="02020609040205080304" pitchFamily="49" charset="-128"/>
              <a:ea typeface="MS Mincho" panose="02020609040205080304" pitchFamily="49" charset="-128"/>
            </a:endParaRPr>
          </a:p>
          <a:p>
            <a:pPr marL="0" indent="0">
              <a:buNone/>
            </a:pPr>
            <a:r>
              <a:rPr lang="ja-JP" altLang="en-US" sz="2400">
                <a:latin typeface="MS Mincho" panose="02020609040205080304" pitchFamily="49" charset="-128"/>
                <a:ea typeface="MS Mincho" panose="02020609040205080304" pitchFamily="49" charset="-128"/>
              </a:rPr>
              <a:t>　エビリファイなど</a:t>
            </a:r>
            <a:endParaRPr lang="en-US" altLang="ja-JP" sz="2400" dirty="0">
              <a:latin typeface="MS Mincho" panose="02020609040205080304" pitchFamily="49" charset="-128"/>
              <a:ea typeface="MS Mincho" panose="02020609040205080304" pitchFamily="49" charset="-128"/>
            </a:endParaRPr>
          </a:p>
          <a:p>
            <a:pPr marL="0" indent="0">
              <a:buNone/>
            </a:pPr>
            <a:r>
              <a:rPr kumimoji="1" lang="ja-JP" altLang="en-US" sz="2400">
                <a:latin typeface="MS Mincho" panose="02020609040205080304" pitchFamily="49" charset="-128"/>
                <a:ea typeface="MS Mincho" panose="02020609040205080304" pitchFamily="49" charset="-128"/>
              </a:rPr>
              <a:t>　</a:t>
            </a:r>
            <a:endParaRPr kumimoji="1" lang="ja-JP" altLang="en-US"/>
          </a:p>
        </p:txBody>
      </p:sp>
      <p:sp>
        <p:nvSpPr>
          <p:cNvPr id="4" name="スライド番号プレースホルダー 3">
            <a:extLst>
              <a:ext uri="{FF2B5EF4-FFF2-40B4-BE49-F238E27FC236}">
                <a16:creationId xmlns="" xmlns:a16="http://schemas.microsoft.com/office/drawing/2014/main" id="{B8336D8B-38A9-8D4E-9859-CDB7C5F32741}"/>
              </a:ext>
            </a:extLst>
          </p:cNvPr>
          <p:cNvSpPr>
            <a:spLocks noGrp="1"/>
          </p:cNvSpPr>
          <p:nvPr>
            <p:ph type="sldNum" sz="quarter" idx="12"/>
          </p:nvPr>
        </p:nvSpPr>
        <p:spPr/>
        <p:txBody>
          <a:bodyPr/>
          <a:lstStyle/>
          <a:p>
            <a:fld id="{43435DA3-2B49-FD43-B8FA-326907F11622}" type="slidenum">
              <a:rPr kumimoji="1" lang="ja-JP" altLang="en-US" smtClean="0"/>
              <a:t>29</a:t>
            </a:fld>
            <a:endParaRPr kumimoji="1" lang="ja-JP" altLang="en-US"/>
          </a:p>
        </p:txBody>
      </p:sp>
    </p:spTree>
    <p:extLst>
      <p:ext uri="{BB962C8B-B14F-4D97-AF65-F5344CB8AC3E}">
        <p14:creationId xmlns:p14="http://schemas.microsoft.com/office/powerpoint/2010/main" val="286545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611DB1D0-B9EC-8D4D-B8E1-A03784238F26}"/>
              </a:ext>
            </a:extLst>
          </p:cNvPr>
          <p:cNvSpPr>
            <a:spLocks noGrp="1"/>
          </p:cNvSpPr>
          <p:nvPr>
            <p:ph type="title"/>
          </p:nvPr>
        </p:nvSpPr>
        <p:spPr>
          <a:xfrm>
            <a:off x="628650" y="115615"/>
            <a:ext cx="7886700" cy="1266236"/>
          </a:xfrm>
        </p:spPr>
        <p:txBody>
          <a:bodyPr/>
          <a:lstStyle/>
          <a:p>
            <a:r>
              <a:rPr kumimoji="1" lang="ja-JP" altLang="en-US">
                <a:latin typeface="MS Mincho" panose="02020609040205080304" pitchFamily="49" charset="-128"/>
                <a:ea typeface="MS Mincho" panose="02020609040205080304" pitchFamily="49" charset="-128"/>
              </a:rPr>
              <a:t>障害者差別解消法</a:t>
            </a:r>
          </a:p>
        </p:txBody>
      </p:sp>
      <p:sp>
        <p:nvSpPr>
          <p:cNvPr id="3" name="コンテンツ プレースホルダー 2">
            <a:extLst>
              <a:ext uri="{FF2B5EF4-FFF2-40B4-BE49-F238E27FC236}">
                <a16:creationId xmlns="" xmlns:a16="http://schemas.microsoft.com/office/drawing/2014/main" id="{92AB9028-BF1E-DC49-9766-6A92CFABB143}"/>
              </a:ext>
            </a:extLst>
          </p:cNvPr>
          <p:cNvSpPr>
            <a:spLocks noGrp="1"/>
          </p:cNvSpPr>
          <p:nvPr>
            <p:ph idx="1"/>
          </p:nvPr>
        </p:nvSpPr>
        <p:spPr>
          <a:xfrm>
            <a:off x="325820" y="1381850"/>
            <a:ext cx="8492359" cy="5476149"/>
          </a:xfrm>
        </p:spPr>
        <p:txBody>
          <a:bodyPr>
            <a:normAutofit/>
          </a:bodyPr>
          <a:lstStyle/>
          <a:p>
            <a:pPr marL="0" indent="0">
              <a:buNone/>
            </a:pPr>
            <a:r>
              <a:rPr kumimoji="1" lang="ja-JP" altLang="en-US">
                <a:latin typeface="MS Mincho" panose="02020609040205080304" pitchFamily="49" charset="-128"/>
                <a:ea typeface="MS Mincho" panose="02020609040205080304" pitchFamily="49" charset="-128"/>
              </a:rPr>
              <a:t>第一条　</a:t>
            </a:r>
            <a:endParaRPr kumimoji="1" lang="en-US" altLang="ja-JP" dirty="0">
              <a:latin typeface="MS Mincho" panose="02020609040205080304" pitchFamily="49" charset="-128"/>
              <a:ea typeface="MS Mincho" panose="02020609040205080304" pitchFamily="49" charset="-128"/>
            </a:endParaRPr>
          </a:p>
          <a:p>
            <a:pPr marL="0" indent="0">
              <a:buNone/>
            </a:pPr>
            <a:r>
              <a:rPr kumimoji="1" lang="ja-JP" altLang="en-US">
                <a:latin typeface="MS Mincho" panose="02020609040205080304" pitchFamily="49" charset="-128"/>
                <a:ea typeface="MS Mincho" panose="02020609040205080304" pitchFamily="49" charset="-128"/>
              </a:rPr>
              <a:t>この法律は、障害者基本法（昭和</a:t>
            </a:r>
            <a:r>
              <a:rPr kumimoji="1" lang="en-US" altLang="ja-JP" dirty="0">
                <a:latin typeface="MS Mincho" panose="02020609040205080304" pitchFamily="49" charset="-128"/>
                <a:ea typeface="MS Mincho" panose="02020609040205080304" pitchFamily="49" charset="-128"/>
              </a:rPr>
              <a:t>45</a:t>
            </a:r>
            <a:r>
              <a:rPr kumimoji="1" lang="ja-JP" altLang="en-US">
                <a:latin typeface="MS Mincho" panose="02020609040205080304" pitchFamily="49" charset="-128"/>
                <a:ea typeface="MS Mincho" panose="02020609040205080304" pitchFamily="49" charset="-128"/>
              </a:rPr>
              <a:t>年法律第</a:t>
            </a:r>
            <a:r>
              <a:rPr kumimoji="1" lang="en-US" altLang="ja-JP" dirty="0">
                <a:latin typeface="MS Mincho" panose="02020609040205080304" pitchFamily="49" charset="-128"/>
                <a:ea typeface="MS Mincho" panose="02020609040205080304" pitchFamily="49" charset="-128"/>
              </a:rPr>
              <a:t>84</a:t>
            </a:r>
            <a:r>
              <a:rPr kumimoji="1" lang="ja-JP" altLang="en-US">
                <a:latin typeface="MS Mincho" panose="02020609040205080304" pitchFamily="49" charset="-128"/>
                <a:ea typeface="MS Mincho" panose="02020609040205080304" pitchFamily="49" charset="-128"/>
              </a:rPr>
              <a:t>号）の基本的な理念にのっとり、全ての障害者が、障害者でない者と等しく、基本的人権を享有する個人としてその尊厳が重んぜられ、その尊厳にふさわしい生活を保障される権利を有することを踏まえ、障害を理由とする差別の解消の推進に関する基本的な事項、行政機関等及び事業者における障害を理由とする差別を解消するための措置等を定めることにより、障害を理由とする差別の解消を推進し、もって全ての国民が、</a:t>
            </a:r>
            <a:r>
              <a:rPr kumimoji="1" lang="ja-JP" altLang="en-US">
                <a:solidFill>
                  <a:srgbClr val="FF0000"/>
                </a:solidFill>
                <a:latin typeface="MS Mincho" panose="02020609040205080304" pitchFamily="49" charset="-128"/>
                <a:ea typeface="MS Mincho" panose="02020609040205080304" pitchFamily="49" charset="-128"/>
              </a:rPr>
              <a:t>障害の有無によって分け隔てられることなく、相互に人格と個性を尊重し合いながら共生する社会</a:t>
            </a:r>
            <a:r>
              <a:rPr kumimoji="1" lang="ja-JP" altLang="en-US">
                <a:latin typeface="MS Mincho" panose="02020609040205080304" pitchFamily="49" charset="-128"/>
                <a:ea typeface="MS Mincho" panose="02020609040205080304" pitchFamily="49" charset="-128"/>
              </a:rPr>
              <a:t>の実現に資することを目的とする。</a:t>
            </a:r>
            <a:r>
              <a:rPr kumimoji="1" lang="ja-JP" altLang="en-US"/>
              <a:t>　</a:t>
            </a:r>
          </a:p>
        </p:txBody>
      </p:sp>
      <p:sp>
        <p:nvSpPr>
          <p:cNvPr id="4" name="テキスト ボックス 3">
            <a:extLst>
              <a:ext uri="{FF2B5EF4-FFF2-40B4-BE49-F238E27FC236}">
                <a16:creationId xmlns="" xmlns:a16="http://schemas.microsoft.com/office/drawing/2014/main" id="{495ACD7A-C32B-6D49-B5DF-AB97EBF24672}"/>
              </a:ext>
            </a:extLst>
          </p:cNvPr>
          <p:cNvSpPr txBox="1"/>
          <p:nvPr/>
        </p:nvSpPr>
        <p:spPr>
          <a:xfrm>
            <a:off x="5496910" y="394790"/>
            <a:ext cx="2621230" cy="707886"/>
          </a:xfrm>
          <a:prstGeom prst="rect">
            <a:avLst/>
          </a:prstGeom>
          <a:noFill/>
        </p:spPr>
        <p:txBody>
          <a:bodyPr wrap="none" rtlCol="0">
            <a:spAutoFit/>
          </a:bodyPr>
          <a:lstStyle/>
          <a:p>
            <a:r>
              <a:rPr kumimoji="1" lang="ja-JP" altLang="en-US" sz="2000">
                <a:latin typeface="MS Mincho" panose="02020609040205080304" pitchFamily="49" charset="-128"/>
                <a:ea typeface="MS Mincho" panose="02020609040205080304" pitchFamily="49" charset="-128"/>
              </a:rPr>
              <a:t>平成</a:t>
            </a:r>
            <a:r>
              <a:rPr kumimoji="1" lang="en-US" altLang="ja-JP" sz="2000" dirty="0">
                <a:latin typeface="MS Mincho" panose="02020609040205080304" pitchFamily="49" charset="-128"/>
                <a:ea typeface="MS Mincho" panose="02020609040205080304" pitchFamily="49" charset="-128"/>
              </a:rPr>
              <a:t>25</a:t>
            </a:r>
            <a:r>
              <a:rPr kumimoji="1" lang="ja-JP" altLang="en-US" sz="2000">
                <a:latin typeface="MS Mincho" panose="02020609040205080304" pitchFamily="49" charset="-128"/>
                <a:ea typeface="MS Mincho" panose="02020609040205080304" pitchFamily="49" charset="-128"/>
              </a:rPr>
              <a:t>年</a:t>
            </a:r>
            <a:r>
              <a:rPr kumimoji="1" lang="en-US" altLang="ja-JP" sz="2000" dirty="0">
                <a:latin typeface="MS Mincho" panose="02020609040205080304" pitchFamily="49" charset="-128"/>
                <a:ea typeface="MS Mincho" panose="02020609040205080304" pitchFamily="49" charset="-128"/>
              </a:rPr>
              <a:t>6</a:t>
            </a:r>
            <a:r>
              <a:rPr kumimoji="1" lang="ja-JP" altLang="en-US" sz="2000">
                <a:latin typeface="MS Mincho" panose="02020609040205080304" pitchFamily="49" charset="-128"/>
                <a:ea typeface="MS Mincho" panose="02020609040205080304" pitchFamily="49" charset="-128"/>
              </a:rPr>
              <a:t>月成立</a:t>
            </a:r>
            <a:endParaRPr kumimoji="1" lang="en-US" altLang="ja-JP" sz="2000" dirty="0">
              <a:latin typeface="MS Mincho" panose="02020609040205080304" pitchFamily="49" charset="-128"/>
              <a:ea typeface="MS Mincho" panose="02020609040205080304" pitchFamily="49" charset="-128"/>
            </a:endParaRPr>
          </a:p>
          <a:p>
            <a:r>
              <a:rPr lang="ja-JP" altLang="en-US" sz="2000">
                <a:latin typeface="MS Mincho" panose="02020609040205080304" pitchFamily="49" charset="-128"/>
                <a:ea typeface="MS Mincho" panose="02020609040205080304" pitchFamily="49" charset="-128"/>
              </a:rPr>
              <a:t>平成</a:t>
            </a:r>
            <a:r>
              <a:rPr lang="en-US" altLang="ja-JP" sz="2000" dirty="0">
                <a:latin typeface="MS Mincho" panose="02020609040205080304" pitchFamily="49" charset="-128"/>
                <a:ea typeface="MS Mincho" panose="02020609040205080304" pitchFamily="49" charset="-128"/>
              </a:rPr>
              <a:t>28</a:t>
            </a:r>
            <a:r>
              <a:rPr lang="ja-JP" altLang="en-US" sz="2000">
                <a:latin typeface="MS Mincho" panose="02020609040205080304" pitchFamily="49" charset="-128"/>
                <a:ea typeface="MS Mincho" panose="02020609040205080304" pitchFamily="49" charset="-128"/>
              </a:rPr>
              <a:t>年</a:t>
            </a:r>
            <a:r>
              <a:rPr lang="en-US" altLang="ja-JP" sz="2000" dirty="0">
                <a:latin typeface="MS Mincho" panose="02020609040205080304" pitchFamily="49" charset="-128"/>
                <a:ea typeface="MS Mincho" panose="02020609040205080304" pitchFamily="49" charset="-128"/>
              </a:rPr>
              <a:t>4</a:t>
            </a:r>
            <a:r>
              <a:rPr lang="ja-JP" altLang="en-US" sz="2000">
                <a:latin typeface="MS Mincho" panose="02020609040205080304" pitchFamily="49" charset="-128"/>
                <a:ea typeface="MS Mincho" panose="02020609040205080304" pitchFamily="49" charset="-128"/>
              </a:rPr>
              <a:t>月から施行</a:t>
            </a:r>
            <a:endParaRPr kumimoji="1" lang="ja-JP" altLang="en-US" sz="2000">
              <a:latin typeface="MS Mincho" panose="02020609040205080304" pitchFamily="49" charset="-128"/>
              <a:ea typeface="MS Mincho" panose="02020609040205080304" pitchFamily="49" charset="-128"/>
            </a:endParaRPr>
          </a:p>
        </p:txBody>
      </p:sp>
      <p:sp>
        <p:nvSpPr>
          <p:cNvPr id="5" name="スライド番号プレースホルダー 4">
            <a:extLst>
              <a:ext uri="{FF2B5EF4-FFF2-40B4-BE49-F238E27FC236}">
                <a16:creationId xmlns="" xmlns:a16="http://schemas.microsoft.com/office/drawing/2014/main" id="{64AC3AE3-ACFB-2E4C-B7A2-D52F3233FAB8}"/>
              </a:ext>
            </a:extLst>
          </p:cNvPr>
          <p:cNvSpPr>
            <a:spLocks noGrp="1"/>
          </p:cNvSpPr>
          <p:nvPr>
            <p:ph type="sldNum" sz="quarter" idx="12"/>
          </p:nvPr>
        </p:nvSpPr>
        <p:spPr/>
        <p:txBody>
          <a:bodyPr/>
          <a:lstStyle/>
          <a:p>
            <a:fld id="{43435DA3-2B49-FD43-B8FA-326907F11622}" type="slidenum">
              <a:rPr kumimoji="1" lang="ja-JP" altLang="en-US" smtClean="0"/>
              <a:t>3</a:t>
            </a:fld>
            <a:endParaRPr kumimoji="1" lang="ja-JP" altLang="en-US"/>
          </a:p>
        </p:txBody>
      </p:sp>
    </p:spTree>
    <p:extLst>
      <p:ext uri="{BB962C8B-B14F-4D97-AF65-F5344CB8AC3E}">
        <p14:creationId xmlns:p14="http://schemas.microsoft.com/office/powerpoint/2010/main" val="3807684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 xmlns:a16="http://schemas.microsoft.com/office/drawing/2014/main" id="{F0038665-B5DE-0F4F-A7A2-EC68194A35EA}"/>
              </a:ext>
            </a:extLst>
          </p:cNvPr>
          <p:cNvSpPr txBox="1"/>
          <p:nvPr/>
        </p:nvSpPr>
        <p:spPr>
          <a:xfrm>
            <a:off x="148669" y="360600"/>
            <a:ext cx="3906981" cy="646331"/>
          </a:xfrm>
          <a:prstGeom prst="rect">
            <a:avLst/>
          </a:prstGeom>
          <a:noFill/>
          <a:ln w="38100" cmpd="thickThin">
            <a:solidFill>
              <a:srgbClr val="FF0000"/>
            </a:solidFill>
          </a:ln>
        </p:spPr>
        <p:txBody>
          <a:bodyPr wrap="square" rtlCol="0">
            <a:spAutoFit/>
          </a:bodyPr>
          <a:lstStyle/>
          <a:p>
            <a:r>
              <a:rPr lang="ja-JP" altLang="en-US" sz="3600">
                <a:latin typeface="MS Mincho" panose="02020609040205080304" pitchFamily="49" charset="-128"/>
                <a:ea typeface="MS Mincho" panose="02020609040205080304" pitchFamily="49" charset="-128"/>
              </a:rPr>
              <a:t>抗精神薬の副作用</a:t>
            </a:r>
            <a:endParaRPr kumimoji="1" lang="ja-JP" altLang="en-US" sz="3600">
              <a:latin typeface="MS Mincho" panose="02020609040205080304" pitchFamily="49" charset="-128"/>
              <a:ea typeface="MS Mincho" panose="02020609040205080304" pitchFamily="49" charset="-128"/>
            </a:endParaRPr>
          </a:p>
        </p:txBody>
      </p:sp>
      <p:sp>
        <p:nvSpPr>
          <p:cNvPr id="5" name="テキスト ボックス 4">
            <a:extLst>
              <a:ext uri="{FF2B5EF4-FFF2-40B4-BE49-F238E27FC236}">
                <a16:creationId xmlns="" xmlns:a16="http://schemas.microsoft.com/office/drawing/2014/main" id="{AEAA4E4C-442A-8740-BE4F-6EE3883DAFE9}"/>
              </a:ext>
            </a:extLst>
          </p:cNvPr>
          <p:cNvSpPr txBox="1"/>
          <p:nvPr/>
        </p:nvSpPr>
        <p:spPr>
          <a:xfrm>
            <a:off x="4585855" y="385983"/>
            <a:ext cx="3158836" cy="646331"/>
          </a:xfrm>
          <a:prstGeom prst="rect">
            <a:avLst/>
          </a:prstGeom>
          <a:noFill/>
          <a:ln w="38100" cmpd="thickThin">
            <a:solidFill>
              <a:srgbClr val="FF0000"/>
            </a:solidFill>
          </a:ln>
        </p:spPr>
        <p:txBody>
          <a:bodyPr wrap="square" rtlCol="0">
            <a:spAutoFit/>
          </a:bodyPr>
          <a:lstStyle/>
          <a:p>
            <a:r>
              <a:rPr kumimoji="1" lang="ja-JP" altLang="en-US" sz="3600">
                <a:latin typeface="MS Mincho" panose="02020609040205080304" pitchFamily="49" charset="-128"/>
                <a:ea typeface="MS Mincho" panose="02020609040205080304" pitchFamily="49" charset="-128"/>
              </a:rPr>
              <a:t>精神症状関連</a:t>
            </a:r>
          </a:p>
        </p:txBody>
      </p:sp>
      <p:sp>
        <p:nvSpPr>
          <p:cNvPr id="6" name="テキスト ボックス 5">
            <a:extLst>
              <a:ext uri="{FF2B5EF4-FFF2-40B4-BE49-F238E27FC236}">
                <a16:creationId xmlns="" xmlns:a16="http://schemas.microsoft.com/office/drawing/2014/main" id="{0600BECE-374C-744A-B1B3-525EB7CA3167}"/>
              </a:ext>
            </a:extLst>
          </p:cNvPr>
          <p:cNvSpPr txBox="1"/>
          <p:nvPr/>
        </p:nvSpPr>
        <p:spPr>
          <a:xfrm>
            <a:off x="3450661" y="1107377"/>
            <a:ext cx="2307265" cy="1631216"/>
          </a:xfrm>
          <a:prstGeom prst="rect">
            <a:avLst/>
          </a:prstGeom>
          <a:noFill/>
          <a:ln>
            <a:solidFill>
              <a:schemeClr val="accent1"/>
            </a:solidFill>
          </a:ln>
        </p:spPr>
        <p:txBody>
          <a:bodyPr wrap="square" rtlCol="0">
            <a:spAutoFit/>
          </a:bodyPr>
          <a:lstStyle/>
          <a:p>
            <a:r>
              <a:rPr kumimoji="1" lang="ja-JP" altLang="en-US" sz="2800">
                <a:latin typeface="MS Mincho" panose="02020609040205080304" pitchFamily="49" charset="-128"/>
                <a:ea typeface="MS Mincho" panose="02020609040205080304" pitchFamily="49" charset="-128"/>
              </a:rPr>
              <a:t>陰性症状</a:t>
            </a:r>
            <a:endParaRPr kumimoji="1" lang="en-US" altLang="ja-JP" sz="2800" dirty="0">
              <a:latin typeface="MS Mincho" panose="02020609040205080304" pitchFamily="49" charset="-128"/>
              <a:ea typeface="MS Mincho" panose="02020609040205080304" pitchFamily="49" charset="-128"/>
            </a:endParaRPr>
          </a:p>
          <a:p>
            <a:r>
              <a:rPr lang="ja-JP" altLang="en-US" sz="2400">
                <a:latin typeface="MS Mincho" panose="02020609040205080304" pitchFamily="49" charset="-128"/>
                <a:ea typeface="MS Mincho" panose="02020609040205080304" pitchFamily="49" charset="-128"/>
              </a:rPr>
              <a:t>　意欲低下</a:t>
            </a:r>
            <a:endParaRPr lang="en-US" altLang="ja-JP" sz="2400" dirty="0">
              <a:latin typeface="MS Mincho" panose="02020609040205080304" pitchFamily="49" charset="-128"/>
              <a:ea typeface="MS Mincho" panose="02020609040205080304" pitchFamily="49" charset="-128"/>
            </a:endParaRPr>
          </a:p>
          <a:p>
            <a:r>
              <a:rPr kumimoji="1" lang="ja-JP" altLang="en-US" sz="2400">
                <a:latin typeface="MS Mincho" panose="02020609040205080304" pitchFamily="49" charset="-128"/>
                <a:ea typeface="MS Mincho" panose="02020609040205080304" pitchFamily="49" charset="-128"/>
              </a:rPr>
              <a:t>　無為</a:t>
            </a:r>
            <a:endParaRPr kumimoji="1" lang="en-US" altLang="ja-JP" sz="2400" dirty="0">
              <a:latin typeface="MS Mincho" panose="02020609040205080304" pitchFamily="49" charset="-128"/>
              <a:ea typeface="MS Mincho" panose="02020609040205080304" pitchFamily="49" charset="-128"/>
            </a:endParaRPr>
          </a:p>
          <a:p>
            <a:r>
              <a:rPr lang="ja-JP" altLang="en-US" sz="2400">
                <a:latin typeface="MS Mincho" panose="02020609040205080304" pitchFamily="49" charset="-128"/>
                <a:ea typeface="MS Mincho" panose="02020609040205080304" pitchFamily="49" charset="-128"/>
              </a:rPr>
              <a:t>　感情鈍麻</a:t>
            </a:r>
            <a:endParaRPr kumimoji="1" lang="ja-JP" altLang="en-US" sz="2400">
              <a:latin typeface="MS Mincho" panose="02020609040205080304" pitchFamily="49" charset="-128"/>
              <a:ea typeface="MS Mincho" panose="02020609040205080304" pitchFamily="49" charset="-128"/>
            </a:endParaRPr>
          </a:p>
        </p:txBody>
      </p:sp>
      <p:sp>
        <p:nvSpPr>
          <p:cNvPr id="7" name="テキスト ボックス 6">
            <a:extLst>
              <a:ext uri="{FF2B5EF4-FFF2-40B4-BE49-F238E27FC236}">
                <a16:creationId xmlns="" xmlns:a16="http://schemas.microsoft.com/office/drawing/2014/main" id="{78541CA1-C0CF-0640-A74C-7FD1AC905FF7}"/>
              </a:ext>
            </a:extLst>
          </p:cNvPr>
          <p:cNvSpPr txBox="1"/>
          <p:nvPr/>
        </p:nvSpPr>
        <p:spPr>
          <a:xfrm>
            <a:off x="5876408" y="1112430"/>
            <a:ext cx="2877994" cy="2000548"/>
          </a:xfrm>
          <a:prstGeom prst="rect">
            <a:avLst/>
          </a:prstGeom>
          <a:noFill/>
          <a:ln>
            <a:solidFill>
              <a:schemeClr val="accent1"/>
            </a:solidFill>
          </a:ln>
        </p:spPr>
        <p:txBody>
          <a:bodyPr wrap="square" rtlCol="0">
            <a:spAutoFit/>
          </a:bodyPr>
          <a:lstStyle/>
          <a:p>
            <a:r>
              <a:rPr kumimoji="1" lang="ja-JP" altLang="en-US" sz="2800">
                <a:latin typeface="MS Mincho" panose="02020609040205080304" pitchFamily="49" charset="-128"/>
                <a:ea typeface="MS Mincho" panose="02020609040205080304" pitchFamily="49" charset="-128"/>
              </a:rPr>
              <a:t>陽性症状</a:t>
            </a:r>
            <a:endParaRPr kumimoji="1" lang="en-US" altLang="ja-JP" sz="2800" dirty="0">
              <a:latin typeface="MS Mincho" panose="02020609040205080304" pitchFamily="49" charset="-128"/>
              <a:ea typeface="MS Mincho" panose="02020609040205080304" pitchFamily="49" charset="-128"/>
            </a:endParaRPr>
          </a:p>
          <a:p>
            <a:r>
              <a:rPr kumimoji="1" lang="ja-JP" altLang="en-US" sz="2400">
                <a:latin typeface="MS Mincho" panose="02020609040205080304" pitchFamily="49" charset="-128"/>
                <a:ea typeface="MS Mincho" panose="02020609040205080304" pitchFamily="49" charset="-128"/>
              </a:rPr>
              <a:t>　意思疎通の不良</a:t>
            </a:r>
            <a:endParaRPr kumimoji="1" lang="en-US" altLang="ja-JP" sz="2400" dirty="0">
              <a:latin typeface="MS Mincho" panose="02020609040205080304" pitchFamily="49" charset="-128"/>
              <a:ea typeface="MS Mincho" panose="02020609040205080304" pitchFamily="49" charset="-128"/>
            </a:endParaRPr>
          </a:p>
          <a:p>
            <a:r>
              <a:rPr lang="ja-JP" altLang="en-US" sz="2400">
                <a:latin typeface="MS Mincho" panose="02020609040205080304" pitchFamily="49" charset="-128"/>
                <a:ea typeface="MS Mincho" panose="02020609040205080304" pitchFamily="49" charset="-128"/>
              </a:rPr>
              <a:t>　強い不安</a:t>
            </a:r>
            <a:endParaRPr lang="en-US" altLang="ja-JP" sz="2400" dirty="0">
              <a:latin typeface="MS Mincho" panose="02020609040205080304" pitchFamily="49" charset="-128"/>
              <a:ea typeface="MS Mincho" panose="02020609040205080304" pitchFamily="49" charset="-128"/>
            </a:endParaRPr>
          </a:p>
          <a:p>
            <a:r>
              <a:rPr kumimoji="1" lang="ja-JP" altLang="en-US" sz="2400">
                <a:latin typeface="MS Mincho" panose="02020609040205080304" pitchFamily="49" charset="-128"/>
                <a:ea typeface="MS Mincho" panose="02020609040205080304" pitchFamily="49" charset="-128"/>
              </a:rPr>
              <a:t>　強い思い込み</a:t>
            </a:r>
            <a:endParaRPr kumimoji="1" lang="en-US" altLang="ja-JP" sz="2400" dirty="0">
              <a:latin typeface="MS Mincho" panose="02020609040205080304" pitchFamily="49" charset="-128"/>
              <a:ea typeface="MS Mincho" panose="02020609040205080304" pitchFamily="49" charset="-128"/>
            </a:endParaRPr>
          </a:p>
          <a:p>
            <a:r>
              <a:rPr lang="ja-JP" altLang="en-US" sz="2400">
                <a:latin typeface="MS Mincho" panose="02020609040205080304" pitchFamily="49" charset="-128"/>
                <a:ea typeface="MS Mincho" panose="02020609040205080304" pitchFamily="49" charset="-128"/>
              </a:rPr>
              <a:t>　奇異な行動</a:t>
            </a:r>
            <a:endParaRPr kumimoji="1" lang="ja-JP" altLang="en-US" sz="2400">
              <a:latin typeface="MS Mincho" panose="02020609040205080304" pitchFamily="49" charset="-128"/>
              <a:ea typeface="MS Mincho" panose="02020609040205080304" pitchFamily="49" charset="-128"/>
            </a:endParaRPr>
          </a:p>
        </p:txBody>
      </p:sp>
      <p:sp>
        <p:nvSpPr>
          <p:cNvPr id="8" name="テキスト ボックス 7">
            <a:extLst>
              <a:ext uri="{FF2B5EF4-FFF2-40B4-BE49-F238E27FC236}">
                <a16:creationId xmlns="" xmlns:a16="http://schemas.microsoft.com/office/drawing/2014/main" id="{D9260319-810B-1E41-A8AA-7DC8C69F076F}"/>
              </a:ext>
            </a:extLst>
          </p:cNvPr>
          <p:cNvSpPr txBox="1"/>
          <p:nvPr/>
        </p:nvSpPr>
        <p:spPr>
          <a:xfrm>
            <a:off x="1594884" y="2626242"/>
            <a:ext cx="1620957" cy="523220"/>
          </a:xfrm>
          <a:prstGeom prst="rect">
            <a:avLst/>
          </a:prstGeom>
          <a:noFill/>
          <a:ln>
            <a:solidFill>
              <a:schemeClr val="accent1"/>
            </a:solidFill>
          </a:ln>
        </p:spPr>
        <p:txBody>
          <a:bodyPr wrap="none" rtlCol="0">
            <a:spAutoFit/>
          </a:bodyPr>
          <a:lstStyle/>
          <a:p>
            <a:r>
              <a:rPr kumimoji="1" lang="ja-JP" altLang="en-US" sz="2800">
                <a:latin typeface="MS Mincho" panose="02020609040205080304" pitchFamily="49" charset="-128"/>
                <a:ea typeface="MS Mincho" panose="02020609040205080304" pitchFamily="49" charset="-128"/>
              </a:rPr>
              <a:t>唾液減少</a:t>
            </a:r>
          </a:p>
        </p:txBody>
      </p:sp>
      <p:sp>
        <p:nvSpPr>
          <p:cNvPr id="9" name="テキスト ボックス 8">
            <a:extLst>
              <a:ext uri="{FF2B5EF4-FFF2-40B4-BE49-F238E27FC236}">
                <a16:creationId xmlns="" xmlns:a16="http://schemas.microsoft.com/office/drawing/2014/main" id="{33733A0A-76DF-074F-B705-82069E2E46CE}"/>
              </a:ext>
            </a:extLst>
          </p:cNvPr>
          <p:cNvSpPr txBox="1"/>
          <p:nvPr/>
        </p:nvSpPr>
        <p:spPr>
          <a:xfrm>
            <a:off x="138546" y="5178903"/>
            <a:ext cx="2339102" cy="523220"/>
          </a:xfrm>
          <a:prstGeom prst="rect">
            <a:avLst/>
          </a:prstGeom>
          <a:noFill/>
          <a:ln>
            <a:solidFill>
              <a:schemeClr val="accent1"/>
            </a:solidFill>
          </a:ln>
        </p:spPr>
        <p:txBody>
          <a:bodyPr wrap="none" rtlCol="0">
            <a:spAutoFit/>
          </a:bodyPr>
          <a:lstStyle/>
          <a:p>
            <a:r>
              <a:rPr kumimoji="1" lang="ja-JP" altLang="en-US" sz="2800">
                <a:latin typeface="MS Mincho" panose="02020609040205080304" pitchFamily="49" charset="-128"/>
                <a:ea typeface="MS Mincho" panose="02020609040205080304" pitchFamily="49" charset="-128"/>
              </a:rPr>
              <a:t>錐体外路症状</a:t>
            </a:r>
          </a:p>
        </p:txBody>
      </p:sp>
      <p:sp>
        <p:nvSpPr>
          <p:cNvPr id="10" name="テキスト ボックス 9">
            <a:extLst>
              <a:ext uri="{FF2B5EF4-FFF2-40B4-BE49-F238E27FC236}">
                <a16:creationId xmlns="" xmlns:a16="http://schemas.microsoft.com/office/drawing/2014/main" id="{0EF068B0-E1F8-F847-B3D7-0EC20258D6D4}"/>
              </a:ext>
            </a:extLst>
          </p:cNvPr>
          <p:cNvSpPr txBox="1"/>
          <p:nvPr/>
        </p:nvSpPr>
        <p:spPr>
          <a:xfrm>
            <a:off x="3186659" y="3903371"/>
            <a:ext cx="2592676" cy="954107"/>
          </a:xfrm>
          <a:prstGeom prst="rect">
            <a:avLst/>
          </a:prstGeom>
          <a:noFill/>
          <a:ln>
            <a:solidFill>
              <a:schemeClr val="accent1"/>
            </a:solidFill>
          </a:ln>
        </p:spPr>
        <p:txBody>
          <a:bodyPr wrap="square" rtlCol="0">
            <a:spAutoFit/>
          </a:bodyPr>
          <a:lstStyle/>
          <a:p>
            <a:r>
              <a:rPr kumimoji="1" lang="ja-JP" altLang="en-US" sz="2800">
                <a:latin typeface="MS Mincho" panose="02020609040205080304" pitchFamily="49" charset="-128"/>
                <a:ea typeface="MS Mincho" panose="02020609040205080304" pitchFamily="49" charset="-128"/>
              </a:rPr>
              <a:t>口腔衛生状態の悪化</a:t>
            </a:r>
          </a:p>
        </p:txBody>
      </p:sp>
      <p:sp>
        <p:nvSpPr>
          <p:cNvPr id="11" name="テキスト ボックス 10">
            <a:extLst>
              <a:ext uri="{FF2B5EF4-FFF2-40B4-BE49-F238E27FC236}">
                <a16:creationId xmlns="" xmlns:a16="http://schemas.microsoft.com/office/drawing/2014/main" id="{A8F4D57F-0603-2043-AE0C-947740939042}"/>
              </a:ext>
            </a:extLst>
          </p:cNvPr>
          <p:cNvSpPr txBox="1"/>
          <p:nvPr/>
        </p:nvSpPr>
        <p:spPr>
          <a:xfrm>
            <a:off x="1594884" y="6032694"/>
            <a:ext cx="3060243" cy="523220"/>
          </a:xfrm>
          <a:prstGeom prst="rect">
            <a:avLst/>
          </a:prstGeom>
          <a:noFill/>
          <a:ln>
            <a:solidFill>
              <a:schemeClr val="accent1"/>
            </a:solidFill>
          </a:ln>
        </p:spPr>
        <p:txBody>
          <a:bodyPr wrap="square" rtlCol="0">
            <a:spAutoFit/>
          </a:bodyPr>
          <a:lstStyle/>
          <a:p>
            <a:r>
              <a:rPr kumimoji="1" lang="ja-JP" altLang="en-US" sz="2800">
                <a:latin typeface="MS Mincho" panose="02020609040205080304" pitchFamily="49" charset="-128"/>
                <a:ea typeface="MS Mincho" panose="02020609040205080304" pitchFamily="49" charset="-128"/>
              </a:rPr>
              <a:t>咀嚼筋の緊張異常</a:t>
            </a:r>
          </a:p>
        </p:txBody>
      </p:sp>
      <p:sp>
        <p:nvSpPr>
          <p:cNvPr id="12" name="テキスト ボックス 11">
            <a:extLst>
              <a:ext uri="{FF2B5EF4-FFF2-40B4-BE49-F238E27FC236}">
                <a16:creationId xmlns="" xmlns:a16="http://schemas.microsoft.com/office/drawing/2014/main" id="{11566A85-1CF6-134E-9484-00D0E9E427A8}"/>
              </a:ext>
            </a:extLst>
          </p:cNvPr>
          <p:cNvSpPr txBox="1"/>
          <p:nvPr/>
        </p:nvSpPr>
        <p:spPr>
          <a:xfrm>
            <a:off x="6553200" y="3930794"/>
            <a:ext cx="2466108" cy="523220"/>
          </a:xfrm>
          <a:prstGeom prst="rect">
            <a:avLst/>
          </a:prstGeom>
          <a:noFill/>
          <a:ln>
            <a:solidFill>
              <a:schemeClr val="accent1"/>
            </a:solidFill>
          </a:ln>
        </p:spPr>
        <p:txBody>
          <a:bodyPr wrap="square" rtlCol="0">
            <a:spAutoFit/>
          </a:bodyPr>
          <a:lstStyle/>
          <a:p>
            <a:r>
              <a:rPr kumimoji="1" lang="ja-JP" altLang="en-US" sz="2800">
                <a:latin typeface="MS Mincho" panose="02020609040205080304" pitchFamily="49" charset="-128"/>
                <a:ea typeface="MS Mincho" panose="02020609040205080304" pitchFamily="49" charset="-128"/>
              </a:rPr>
              <a:t>対応の難しさ</a:t>
            </a:r>
          </a:p>
        </p:txBody>
      </p:sp>
      <p:sp>
        <p:nvSpPr>
          <p:cNvPr id="13" name="テキスト ボックス 12">
            <a:extLst>
              <a:ext uri="{FF2B5EF4-FFF2-40B4-BE49-F238E27FC236}">
                <a16:creationId xmlns="" xmlns:a16="http://schemas.microsoft.com/office/drawing/2014/main" id="{D9C8B12F-B54E-7C43-9975-7EEDE733353D}"/>
              </a:ext>
            </a:extLst>
          </p:cNvPr>
          <p:cNvSpPr txBox="1"/>
          <p:nvPr/>
        </p:nvSpPr>
        <p:spPr>
          <a:xfrm>
            <a:off x="5443084" y="4994016"/>
            <a:ext cx="3576224" cy="1077218"/>
          </a:xfrm>
          <a:prstGeom prst="rect">
            <a:avLst/>
          </a:prstGeom>
          <a:noFill/>
          <a:ln w="38100">
            <a:solidFill>
              <a:srgbClr val="00B050"/>
            </a:solidFill>
          </a:ln>
        </p:spPr>
        <p:txBody>
          <a:bodyPr wrap="square" rtlCol="0">
            <a:spAutoFit/>
          </a:bodyPr>
          <a:lstStyle/>
          <a:p>
            <a:r>
              <a:rPr kumimoji="1" lang="ja-JP" altLang="en-US" sz="3200">
                <a:latin typeface="MS Mincho" panose="02020609040205080304" pitchFamily="49" charset="-128"/>
                <a:ea typeface="MS Mincho" panose="02020609040205080304" pitchFamily="49" charset="-128"/>
              </a:rPr>
              <a:t>歯科治療困難</a:t>
            </a:r>
            <a:endParaRPr kumimoji="1" lang="en-US" altLang="ja-JP" sz="3200" dirty="0">
              <a:latin typeface="MS Mincho" panose="02020609040205080304" pitchFamily="49" charset="-128"/>
              <a:ea typeface="MS Mincho" panose="02020609040205080304" pitchFamily="49" charset="-128"/>
            </a:endParaRPr>
          </a:p>
          <a:p>
            <a:r>
              <a:rPr lang="ja-JP" altLang="en-US" sz="3200">
                <a:latin typeface="MS Mincho" panose="02020609040205080304" pitchFamily="49" charset="-128"/>
                <a:ea typeface="MS Mincho" panose="02020609040205080304" pitchFamily="49" charset="-128"/>
              </a:rPr>
              <a:t>歯科疾患の多発</a:t>
            </a:r>
            <a:endParaRPr kumimoji="1" lang="ja-JP" altLang="en-US" sz="3200">
              <a:latin typeface="MS Mincho" panose="02020609040205080304" pitchFamily="49" charset="-128"/>
              <a:ea typeface="MS Mincho" panose="02020609040205080304" pitchFamily="49" charset="-128"/>
            </a:endParaRPr>
          </a:p>
        </p:txBody>
      </p:sp>
      <p:sp>
        <p:nvSpPr>
          <p:cNvPr id="14" name="テキスト ボックス 13">
            <a:extLst>
              <a:ext uri="{FF2B5EF4-FFF2-40B4-BE49-F238E27FC236}">
                <a16:creationId xmlns="" xmlns:a16="http://schemas.microsoft.com/office/drawing/2014/main" id="{304A26CD-4BFB-7E43-841C-B8702E813D49}"/>
              </a:ext>
            </a:extLst>
          </p:cNvPr>
          <p:cNvSpPr txBox="1"/>
          <p:nvPr/>
        </p:nvSpPr>
        <p:spPr>
          <a:xfrm>
            <a:off x="5452398" y="6115030"/>
            <a:ext cx="3566909" cy="584775"/>
          </a:xfrm>
          <a:prstGeom prst="rect">
            <a:avLst/>
          </a:prstGeom>
          <a:noFill/>
          <a:ln w="38100">
            <a:solidFill>
              <a:srgbClr val="00B050"/>
            </a:solidFill>
          </a:ln>
        </p:spPr>
        <p:txBody>
          <a:bodyPr wrap="square" rtlCol="0">
            <a:spAutoFit/>
          </a:bodyPr>
          <a:lstStyle/>
          <a:p>
            <a:r>
              <a:rPr kumimoji="1" lang="ja-JP" altLang="en-US" sz="3200">
                <a:latin typeface="MS Mincho" panose="02020609040205080304" pitchFamily="49" charset="-128"/>
                <a:ea typeface="MS Mincho" panose="02020609040205080304" pitchFamily="49" charset="-128"/>
              </a:rPr>
              <a:t>種々の顎口腔症状</a:t>
            </a:r>
          </a:p>
        </p:txBody>
      </p:sp>
      <p:sp>
        <p:nvSpPr>
          <p:cNvPr id="17" name="テキスト ボックス 16">
            <a:extLst>
              <a:ext uri="{FF2B5EF4-FFF2-40B4-BE49-F238E27FC236}">
                <a16:creationId xmlns="" xmlns:a16="http://schemas.microsoft.com/office/drawing/2014/main" id="{81C44B01-8209-2848-95DB-1B02D262904B}"/>
              </a:ext>
            </a:extLst>
          </p:cNvPr>
          <p:cNvSpPr txBox="1"/>
          <p:nvPr/>
        </p:nvSpPr>
        <p:spPr>
          <a:xfrm>
            <a:off x="706582" y="2576945"/>
            <a:ext cx="184731" cy="300082"/>
          </a:xfrm>
          <a:prstGeom prst="rect">
            <a:avLst/>
          </a:prstGeom>
          <a:solidFill>
            <a:schemeClr val="bg1"/>
          </a:solidFill>
        </p:spPr>
        <p:txBody>
          <a:bodyPr wrap="none" rtlCol="0">
            <a:spAutoFit/>
          </a:bodyPr>
          <a:lstStyle/>
          <a:p>
            <a:endParaRPr kumimoji="1" lang="ja-JP" altLang="en-US"/>
          </a:p>
        </p:txBody>
      </p:sp>
      <p:sp>
        <p:nvSpPr>
          <p:cNvPr id="19" name="下矢印 18">
            <a:extLst>
              <a:ext uri="{FF2B5EF4-FFF2-40B4-BE49-F238E27FC236}">
                <a16:creationId xmlns="" xmlns:a16="http://schemas.microsoft.com/office/drawing/2014/main" id="{9467C28A-BA61-FC44-AFE2-7F150708DD1F}"/>
              </a:ext>
            </a:extLst>
          </p:cNvPr>
          <p:cNvSpPr/>
          <p:nvPr/>
        </p:nvSpPr>
        <p:spPr>
          <a:xfrm>
            <a:off x="641932" y="1032315"/>
            <a:ext cx="313534" cy="41465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a:extLst>
              <a:ext uri="{FF2B5EF4-FFF2-40B4-BE49-F238E27FC236}">
                <a16:creationId xmlns="" xmlns:a16="http://schemas.microsoft.com/office/drawing/2014/main" id="{8C8C262B-B435-B740-A948-2011AB88AA71}"/>
              </a:ext>
            </a:extLst>
          </p:cNvPr>
          <p:cNvSpPr/>
          <p:nvPr/>
        </p:nvSpPr>
        <p:spPr>
          <a:xfrm>
            <a:off x="2050171" y="1028025"/>
            <a:ext cx="275993" cy="15982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下矢印 23">
            <a:extLst>
              <a:ext uri="{FF2B5EF4-FFF2-40B4-BE49-F238E27FC236}">
                <a16:creationId xmlns="" xmlns:a16="http://schemas.microsoft.com/office/drawing/2014/main" id="{7D208CB0-B3D6-2245-AFA6-B8A0514CB305}"/>
              </a:ext>
            </a:extLst>
          </p:cNvPr>
          <p:cNvSpPr/>
          <p:nvPr/>
        </p:nvSpPr>
        <p:spPr>
          <a:xfrm>
            <a:off x="4412587" y="2736645"/>
            <a:ext cx="378408" cy="11667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下矢印 25">
            <a:extLst>
              <a:ext uri="{FF2B5EF4-FFF2-40B4-BE49-F238E27FC236}">
                <a16:creationId xmlns="" xmlns:a16="http://schemas.microsoft.com/office/drawing/2014/main" id="{2C205C81-4413-9C46-9CC6-1C568C128748}"/>
              </a:ext>
            </a:extLst>
          </p:cNvPr>
          <p:cNvSpPr/>
          <p:nvPr/>
        </p:nvSpPr>
        <p:spPr>
          <a:xfrm rot="19286141">
            <a:off x="2569728" y="3143823"/>
            <a:ext cx="333778" cy="11992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　　　　　</a:t>
            </a:r>
          </a:p>
        </p:txBody>
      </p:sp>
      <p:sp>
        <p:nvSpPr>
          <p:cNvPr id="29" name="下矢印 28">
            <a:extLst>
              <a:ext uri="{FF2B5EF4-FFF2-40B4-BE49-F238E27FC236}">
                <a16:creationId xmlns="" xmlns:a16="http://schemas.microsoft.com/office/drawing/2014/main" id="{96368597-862C-D740-ABFA-8B40C7970008}"/>
              </a:ext>
            </a:extLst>
          </p:cNvPr>
          <p:cNvSpPr/>
          <p:nvPr/>
        </p:nvSpPr>
        <p:spPr>
          <a:xfrm rot="17911176">
            <a:off x="1019969" y="5593069"/>
            <a:ext cx="345174" cy="813789"/>
          </a:xfrm>
          <a:prstGeom prst="downArrow">
            <a:avLst>
              <a:gd name="adj1" fmla="val 3956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下矢印 29">
            <a:extLst>
              <a:ext uri="{FF2B5EF4-FFF2-40B4-BE49-F238E27FC236}">
                <a16:creationId xmlns="" xmlns:a16="http://schemas.microsoft.com/office/drawing/2014/main" id="{82235385-A631-6946-9BCE-1E43D8B35126}"/>
              </a:ext>
            </a:extLst>
          </p:cNvPr>
          <p:cNvSpPr/>
          <p:nvPr/>
        </p:nvSpPr>
        <p:spPr>
          <a:xfrm rot="10800000">
            <a:off x="3361243" y="4857478"/>
            <a:ext cx="329633" cy="11752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a:extLst>
              <a:ext uri="{FF2B5EF4-FFF2-40B4-BE49-F238E27FC236}">
                <a16:creationId xmlns="" xmlns:a16="http://schemas.microsoft.com/office/drawing/2014/main" id="{6018D5C3-DE7C-D248-A59E-92FDFF59DD07}"/>
              </a:ext>
            </a:extLst>
          </p:cNvPr>
          <p:cNvSpPr/>
          <p:nvPr/>
        </p:nvSpPr>
        <p:spPr>
          <a:xfrm>
            <a:off x="7453422" y="3138262"/>
            <a:ext cx="291269" cy="8135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下矢印 31">
            <a:extLst>
              <a:ext uri="{FF2B5EF4-FFF2-40B4-BE49-F238E27FC236}">
                <a16:creationId xmlns="" xmlns:a16="http://schemas.microsoft.com/office/drawing/2014/main" id="{1983E256-3611-104B-B93E-91B81DA7EA4F}"/>
              </a:ext>
            </a:extLst>
          </p:cNvPr>
          <p:cNvSpPr/>
          <p:nvPr/>
        </p:nvSpPr>
        <p:spPr>
          <a:xfrm>
            <a:off x="7528909" y="4479298"/>
            <a:ext cx="324291" cy="540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下矢印 32">
            <a:extLst>
              <a:ext uri="{FF2B5EF4-FFF2-40B4-BE49-F238E27FC236}">
                <a16:creationId xmlns="" xmlns:a16="http://schemas.microsoft.com/office/drawing/2014/main" id="{DE3DEE19-CA03-BE4F-B381-2414896FE1AD}"/>
              </a:ext>
            </a:extLst>
          </p:cNvPr>
          <p:cNvSpPr/>
          <p:nvPr/>
        </p:nvSpPr>
        <p:spPr>
          <a:xfrm rot="18608848">
            <a:off x="4758648" y="4732815"/>
            <a:ext cx="331383" cy="10808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endParaRPr kumimoji="1" lang="ja-JP" altLang="en-US"/>
          </a:p>
        </p:txBody>
      </p:sp>
      <p:sp>
        <p:nvSpPr>
          <p:cNvPr id="35" name="下矢印 34">
            <a:extLst>
              <a:ext uri="{FF2B5EF4-FFF2-40B4-BE49-F238E27FC236}">
                <a16:creationId xmlns="" xmlns:a16="http://schemas.microsoft.com/office/drawing/2014/main" id="{FA012283-EA02-7E4D-8200-2DA089C5CD86}"/>
              </a:ext>
            </a:extLst>
          </p:cNvPr>
          <p:cNvSpPr/>
          <p:nvPr/>
        </p:nvSpPr>
        <p:spPr>
          <a:xfrm rot="14838135">
            <a:off x="2402715" y="4158492"/>
            <a:ext cx="317442" cy="14199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下矢印 35">
            <a:extLst>
              <a:ext uri="{FF2B5EF4-FFF2-40B4-BE49-F238E27FC236}">
                <a16:creationId xmlns="" xmlns:a16="http://schemas.microsoft.com/office/drawing/2014/main" id="{4DE92C2E-6DCD-2D4A-9843-BEE9F62BE31D}"/>
              </a:ext>
            </a:extLst>
          </p:cNvPr>
          <p:cNvSpPr/>
          <p:nvPr/>
        </p:nvSpPr>
        <p:spPr>
          <a:xfrm rot="16200000">
            <a:off x="5991973" y="3860599"/>
            <a:ext cx="348592" cy="7738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下矢印 36">
            <a:extLst>
              <a:ext uri="{FF2B5EF4-FFF2-40B4-BE49-F238E27FC236}">
                <a16:creationId xmlns="" xmlns:a16="http://schemas.microsoft.com/office/drawing/2014/main" id="{559CAE92-2F12-EC41-886D-77851656058C}"/>
              </a:ext>
            </a:extLst>
          </p:cNvPr>
          <p:cNvSpPr/>
          <p:nvPr/>
        </p:nvSpPr>
        <p:spPr>
          <a:xfrm rot="16200000">
            <a:off x="4887414" y="5892058"/>
            <a:ext cx="332699" cy="7786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スライド番号プレースホルダー 37">
            <a:extLst>
              <a:ext uri="{FF2B5EF4-FFF2-40B4-BE49-F238E27FC236}">
                <a16:creationId xmlns="" xmlns:a16="http://schemas.microsoft.com/office/drawing/2014/main" id="{6539FC0C-0D48-B247-885F-0D210B34504B}"/>
              </a:ext>
            </a:extLst>
          </p:cNvPr>
          <p:cNvSpPr>
            <a:spLocks noGrp="1"/>
          </p:cNvSpPr>
          <p:nvPr>
            <p:ph type="sldNum" sz="quarter" idx="12"/>
          </p:nvPr>
        </p:nvSpPr>
        <p:spPr/>
        <p:txBody>
          <a:bodyPr/>
          <a:lstStyle/>
          <a:p>
            <a:fld id="{43435DA3-2B49-FD43-B8FA-326907F11622}" type="slidenum">
              <a:rPr kumimoji="1" lang="ja-JP" altLang="en-US" smtClean="0"/>
              <a:t>30</a:t>
            </a:fld>
            <a:endParaRPr kumimoji="1" lang="ja-JP" altLang="en-US"/>
          </a:p>
        </p:txBody>
      </p:sp>
    </p:spTree>
    <p:extLst>
      <p:ext uri="{BB962C8B-B14F-4D97-AF65-F5344CB8AC3E}">
        <p14:creationId xmlns:p14="http://schemas.microsoft.com/office/powerpoint/2010/main" val="937708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F82B67FD-7770-4A44-9B95-8B0E21A39A70}"/>
              </a:ext>
            </a:extLst>
          </p:cNvPr>
          <p:cNvSpPr>
            <a:spLocks noGrp="1"/>
          </p:cNvSpPr>
          <p:nvPr>
            <p:ph type="title"/>
          </p:nvPr>
        </p:nvSpPr>
        <p:spPr>
          <a:xfrm>
            <a:off x="628650" y="223284"/>
            <a:ext cx="7886700" cy="871869"/>
          </a:xfrm>
        </p:spPr>
        <p:txBody>
          <a:bodyPr/>
          <a:lstStyle/>
          <a:p>
            <a:r>
              <a:rPr kumimoji="1" lang="ja-JP" altLang="en-US">
                <a:latin typeface="MS Mincho" panose="02020609040205080304" pitchFamily="49" charset="-128"/>
                <a:ea typeface="MS Mincho" panose="02020609040205080304" pitchFamily="49" charset="-128"/>
              </a:rPr>
              <a:t>歯科治療方針</a:t>
            </a:r>
          </a:p>
        </p:txBody>
      </p:sp>
      <p:sp>
        <p:nvSpPr>
          <p:cNvPr id="3" name="コンテンツ プレースホルダー 2">
            <a:extLst>
              <a:ext uri="{FF2B5EF4-FFF2-40B4-BE49-F238E27FC236}">
                <a16:creationId xmlns="" xmlns:a16="http://schemas.microsoft.com/office/drawing/2014/main" id="{772A68A2-93F3-8F44-BD16-97162D676E58}"/>
              </a:ext>
            </a:extLst>
          </p:cNvPr>
          <p:cNvSpPr>
            <a:spLocks noGrp="1"/>
          </p:cNvSpPr>
          <p:nvPr>
            <p:ph idx="1"/>
          </p:nvPr>
        </p:nvSpPr>
        <p:spPr>
          <a:xfrm>
            <a:off x="628650" y="1382233"/>
            <a:ext cx="8398392" cy="5603358"/>
          </a:xfrm>
        </p:spPr>
        <p:txBody>
          <a:bodyPr>
            <a:normAutofit/>
          </a:bodyPr>
          <a:lstStyle/>
          <a:p>
            <a:pPr marL="0" indent="0">
              <a:buNone/>
            </a:pPr>
            <a:r>
              <a:rPr kumimoji="1" lang="ja-JP" altLang="en-US" sz="3200">
                <a:latin typeface="MS Mincho" panose="02020609040205080304" pitchFamily="49" charset="-128"/>
                <a:ea typeface="MS Mincho" panose="02020609040205080304" pitchFamily="49" charset="-128"/>
              </a:rPr>
              <a:t>精神状態が良好な時期</a:t>
            </a:r>
            <a:endParaRPr kumimoji="1" lang="en-US" altLang="ja-JP" sz="3200"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訴えの傾聴、自覚症状の確認、正確な診断</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本人、家族、後見人への説明</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同意のもとに治療方針を設定</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治療中断や</a:t>
            </a:r>
            <a:r>
              <a:rPr kumimoji="1" lang="ja-JP" altLang="en-US">
                <a:solidFill>
                  <a:srgbClr val="FF0000"/>
                </a:solidFill>
                <a:latin typeface="MS Mincho" panose="02020609040205080304" pitchFamily="49" charset="-128"/>
                <a:ea typeface="MS Mincho" panose="02020609040205080304" pitchFamily="49" charset="-128"/>
              </a:rPr>
              <a:t>劣悪な口腔衛生になる可能性</a:t>
            </a:r>
            <a:r>
              <a:rPr kumimoji="1" lang="ja-JP" altLang="en-US">
                <a:latin typeface="MS Mincho" panose="02020609040205080304" pitchFamily="49" charset="-128"/>
                <a:ea typeface="MS Mincho" panose="02020609040205080304" pitchFamily="49" charset="-128"/>
              </a:rPr>
              <a:t>を念頭に</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治療内容の拡散に注意して治療遂行</a:t>
            </a:r>
            <a:endParaRPr lang="en-US" altLang="ja-JP" dirty="0">
              <a:latin typeface="MS Mincho" panose="02020609040205080304" pitchFamily="49" charset="-128"/>
              <a:ea typeface="MS Mincho" panose="02020609040205080304" pitchFamily="49" charset="-128"/>
            </a:endParaRPr>
          </a:p>
          <a:p>
            <a:pPr marL="0" indent="0">
              <a:buNone/>
            </a:pPr>
            <a:endParaRPr lang="en-US" altLang="ja-JP" dirty="0">
              <a:latin typeface="MS Mincho" panose="02020609040205080304" pitchFamily="49" charset="-128"/>
              <a:ea typeface="MS Mincho" panose="02020609040205080304" pitchFamily="49" charset="-128"/>
            </a:endParaRPr>
          </a:p>
          <a:p>
            <a:pPr marL="0" indent="0">
              <a:buNone/>
            </a:pPr>
            <a:r>
              <a:rPr kumimoji="1" lang="ja-JP" altLang="en-US" sz="3200">
                <a:latin typeface="MS Mincho" panose="02020609040205080304" pitchFamily="49" charset="-128"/>
                <a:ea typeface="MS Mincho" panose="02020609040205080304" pitchFamily="49" charset="-128"/>
              </a:rPr>
              <a:t>精神状態が不良な時期</a:t>
            </a:r>
            <a:endParaRPr kumimoji="1" lang="en-US" altLang="ja-JP" sz="3200"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姑息的治療に徹し治療範囲を限定</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精神科医と必要に応じて連携</a:t>
            </a:r>
          </a:p>
        </p:txBody>
      </p:sp>
      <p:sp>
        <p:nvSpPr>
          <p:cNvPr id="4" name="スライド番号プレースホルダー 3">
            <a:extLst>
              <a:ext uri="{FF2B5EF4-FFF2-40B4-BE49-F238E27FC236}">
                <a16:creationId xmlns="" xmlns:a16="http://schemas.microsoft.com/office/drawing/2014/main" id="{708AF728-834D-E64A-9C86-9D04EF26D061}"/>
              </a:ext>
            </a:extLst>
          </p:cNvPr>
          <p:cNvSpPr>
            <a:spLocks noGrp="1"/>
          </p:cNvSpPr>
          <p:nvPr>
            <p:ph type="sldNum" sz="quarter" idx="12"/>
          </p:nvPr>
        </p:nvSpPr>
        <p:spPr/>
        <p:txBody>
          <a:bodyPr/>
          <a:lstStyle/>
          <a:p>
            <a:fld id="{43435DA3-2B49-FD43-B8FA-326907F11622}" type="slidenum">
              <a:rPr kumimoji="1" lang="ja-JP" altLang="en-US" smtClean="0"/>
              <a:t>31</a:t>
            </a:fld>
            <a:endParaRPr kumimoji="1" lang="ja-JP" altLang="en-US"/>
          </a:p>
        </p:txBody>
      </p:sp>
    </p:spTree>
    <p:extLst>
      <p:ext uri="{BB962C8B-B14F-4D97-AF65-F5344CB8AC3E}">
        <p14:creationId xmlns:p14="http://schemas.microsoft.com/office/powerpoint/2010/main" val="2405771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C034A5F-41B2-B846-8E69-6119B037B91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 xmlns:a16="http://schemas.microsoft.com/office/drawing/2014/main" id="{80F72226-9EE2-C04C-A3B6-7DA55D4E37D4}"/>
              </a:ext>
            </a:extLst>
          </p:cNvPr>
          <p:cNvSpPr>
            <a:spLocks noGrp="1"/>
          </p:cNvSpPr>
          <p:nvPr>
            <p:ph idx="1"/>
          </p:nvPr>
        </p:nvSpPr>
        <p:spPr>
          <a:xfrm>
            <a:off x="414669" y="1265274"/>
            <a:ext cx="8601739" cy="4911689"/>
          </a:xfrm>
        </p:spPr>
        <p:txBody>
          <a:bodyPr>
            <a:normAutofit/>
          </a:bodyPr>
          <a:lstStyle/>
          <a:p>
            <a:pPr marL="0" indent="0">
              <a:buNone/>
            </a:pPr>
            <a:r>
              <a:rPr kumimoji="1" lang="ja-JP" altLang="en-US" sz="4000">
                <a:latin typeface="MS Mincho" panose="02020609040205080304" pitchFamily="49" charset="-128"/>
                <a:ea typeface="MS Mincho" panose="02020609040205080304" pitchFamily="49" charset="-128"/>
              </a:rPr>
              <a:t>自傷・他害があれば、家庭、精神科主治医、保健所などへ連絡。</a:t>
            </a:r>
            <a:endParaRPr kumimoji="1" lang="en-US" altLang="ja-JP" sz="4000" dirty="0">
              <a:latin typeface="MS Mincho" panose="02020609040205080304" pitchFamily="49" charset="-128"/>
              <a:ea typeface="MS Mincho" panose="02020609040205080304" pitchFamily="49" charset="-128"/>
            </a:endParaRPr>
          </a:p>
          <a:p>
            <a:pPr marL="0" indent="0">
              <a:buNone/>
            </a:pPr>
            <a:endParaRPr lang="en-US" altLang="ja-JP" sz="4000" dirty="0">
              <a:latin typeface="MS Mincho" panose="02020609040205080304" pitchFamily="49" charset="-128"/>
              <a:ea typeface="MS Mincho" panose="02020609040205080304" pitchFamily="49" charset="-128"/>
            </a:endParaRPr>
          </a:p>
          <a:p>
            <a:pPr marL="0" indent="0">
              <a:buNone/>
            </a:pPr>
            <a:r>
              <a:rPr kumimoji="1" lang="ja-JP" altLang="en-US" sz="4400">
                <a:latin typeface="MS Mincho" panose="02020609040205080304" pitchFamily="49" charset="-128"/>
                <a:ea typeface="MS Mincho" panose="02020609040205080304" pitchFamily="49" charset="-128"/>
              </a:rPr>
              <a:t>緊急の場合は警察への連絡も</a:t>
            </a:r>
            <a:r>
              <a:rPr kumimoji="1" lang="en-US" altLang="ja-JP" sz="4400" dirty="0">
                <a:latin typeface="MS Mincho" panose="02020609040205080304" pitchFamily="49" charset="-128"/>
                <a:ea typeface="MS Mincho" panose="02020609040205080304" pitchFamily="49" charset="-128"/>
              </a:rPr>
              <a:t>    </a:t>
            </a:r>
            <a:r>
              <a:rPr kumimoji="1" lang="ja-JP" altLang="en-US" sz="4400">
                <a:latin typeface="MS Mincho" panose="02020609040205080304" pitchFamily="49" charset="-128"/>
                <a:ea typeface="MS Mincho" panose="02020609040205080304" pitchFamily="49" charset="-128"/>
              </a:rPr>
              <a:t>ためらわないこと！</a:t>
            </a:r>
          </a:p>
        </p:txBody>
      </p:sp>
      <p:sp>
        <p:nvSpPr>
          <p:cNvPr id="4" name="スライド番号プレースホルダー 3">
            <a:extLst>
              <a:ext uri="{FF2B5EF4-FFF2-40B4-BE49-F238E27FC236}">
                <a16:creationId xmlns="" xmlns:a16="http://schemas.microsoft.com/office/drawing/2014/main" id="{000E5A8A-4285-204B-BD0C-CC95E430E3D3}"/>
              </a:ext>
            </a:extLst>
          </p:cNvPr>
          <p:cNvSpPr>
            <a:spLocks noGrp="1"/>
          </p:cNvSpPr>
          <p:nvPr>
            <p:ph type="sldNum" sz="quarter" idx="12"/>
          </p:nvPr>
        </p:nvSpPr>
        <p:spPr/>
        <p:txBody>
          <a:bodyPr/>
          <a:lstStyle/>
          <a:p>
            <a:fld id="{43435DA3-2B49-FD43-B8FA-326907F11622}" type="slidenum">
              <a:rPr kumimoji="1" lang="ja-JP" altLang="en-US" smtClean="0"/>
              <a:t>32</a:t>
            </a:fld>
            <a:endParaRPr kumimoji="1" lang="ja-JP" altLang="en-US"/>
          </a:p>
        </p:txBody>
      </p:sp>
    </p:spTree>
    <p:extLst>
      <p:ext uri="{BB962C8B-B14F-4D97-AF65-F5344CB8AC3E}">
        <p14:creationId xmlns:p14="http://schemas.microsoft.com/office/powerpoint/2010/main" val="1535397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8FD">
            <a:alpha val="4000"/>
          </a:srgb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 xmlns:a16="http://schemas.microsoft.com/office/drawing/2014/main" id="{2DF0B863-EAF3-0343-8AF4-D40B524EC4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5782" y="2030819"/>
            <a:ext cx="4827181" cy="4827181"/>
          </a:xfrm>
          <a:prstGeom prst="rect">
            <a:avLst/>
          </a:prstGeom>
        </p:spPr>
      </p:pic>
      <p:sp>
        <p:nvSpPr>
          <p:cNvPr id="3" name="タイトル 2"/>
          <p:cNvSpPr>
            <a:spLocks noGrp="1"/>
          </p:cNvSpPr>
          <p:nvPr>
            <p:ph type="title"/>
          </p:nvPr>
        </p:nvSpPr>
        <p:spPr>
          <a:xfrm>
            <a:off x="581891" y="535246"/>
            <a:ext cx="7986996" cy="1674939"/>
          </a:xfrm>
          <a:effectLst/>
        </p:spPr>
        <p:txBody>
          <a:bodyPr>
            <a:normAutofit fontScale="90000"/>
          </a:bodyPr>
          <a:lstStyle/>
          <a:p>
            <a:pPr algn="ctr"/>
            <a:r>
              <a:rPr lang="ja-JP" altLang="en-US" sz="4900">
                <a:solidFill>
                  <a:schemeClr val="accent6"/>
                </a:solidFill>
                <a:latin typeface="MS Mincho" panose="02020609040205080304" pitchFamily="49" charset="-128"/>
                <a:ea typeface="MS Mincho" panose="02020609040205080304" pitchFamily="49" charset="-128"/>
              </a:rPr>
              <a:t>では、実践編を少し</a:t>
            </a:r>
            <a:r>
              <a:rPr lang="en-US" altLang="ja-JP" b="1" dirty="0">
                <a:latin typeface="MS Mincho" panose="02020609040205080304" pitchFamily="49" charset="-128"/>
                <a:ea typeface="MS Mincho" panose="02020609040205080304" pitchFamily="49" charset="-128"/>
              </a:rPr>
              <a:t/>
            </a:r>
            <a:br>
              <a:rPr lang="en-US" altLang="ja-JP" b="1" dirty="0">
                <a:latin typeface="MS Mincho" panose="02020609040205080304" pitchFamily="49" charset="-128"/>
                <a:ea typeface="MS Mincho" panose="02020609040205080304" pitchFamily="49" charset="-128"/>
              </a:rPr>
            </a:br>
            <a:r>
              <a:rPr lang="ja-JP" altLang="en-US" sz="4000" b="1">
                <a:latin typeface="MS Mincho" panose="02020609040205080304" pitchFamily="49" charset="-128"/>
                <a:ea typeface="MS Mincho" panose="02020609040205080304" pitchFamily="49" charset="-128"/>
              </a:rPr>
              <a:t>ビーバー号で健診に行くと　　　　　こんな</a:t>
            </a:r>
            <a:r>
              <a:rPr lang="ja-JP" altLang="en-US" sz="4000" b="1" dirty="0">
                <a:latin typeface="MS Mincho" panose="02020609040205080304" pitchFamily="49" charset="-128"/>
                <a:ea typeface="MS Mincho" panose="02020609040205080304" pitchFamily="49" charset="-128"/>
              </a:rPr>
              <a:t>ことある</a:t>
            </a:r>
            <a:r>
              <a:rPr lang="ja-JP" altLang="en-US" sz="4000" b="1">
                <a:latin typeface="MS Mincho" panose="02020609040205080304" pitchFamily="49" charset="-128"/>
                <a:ea typeface="MS Mincho" panose="02020609040205080304" pitchFamily="49" charset="-128"/>
              </a:rPr>
              <a:t>かもしれません</a:t>
            </a:r>
            <a:r>
              <a:rPr lang="en-US" altLang="ja-JP" sz="4000" b="1" dirty="0">
                <a:latin typeface="MS Mincho" panose="02020609040205080304" pitchFamily="49" charset="-128"/>
                <a:ea typeface="MS Mincho" panose="02020609040205080304" pitchFamily="49" charset="-128"/>
              </a:rPr>
              <a:t/>
            </a:r>
            <a:br>
              <a:rPr lang="en-US" altLang="ja-JP" sz="4000" b="1" dirty="0">
                <a:latin typeface="MS Mincho" panose="02020609040205080304" pitchFamily="49" charset="-128"/>
                <a:ea typeface="MS Mincho" panose="02020609040205080304" pitchFamily="49" charset="-128"/>
              </a:rPr>
            </a:br>
            <a:endParaRPr lang="ja-JP" altLang="en-US" sz="4000" b="1" dirty="0">
              <a:latin typeface="MS Mincho" panose="02020609040205080304" pitchFamily="49" charset="-128"/>
              <a:ea typeface="MS Mincho" panose="02020609040205080304" pitchFamily="49" charset="-128"/>
            </a:endParaRPr>
          </a:p>
        </p:txBody>
      </p:sp>
      <p:sp>
        <p:nvSpPr>
          <p:cNvPr id="4" name="コンテンツ プレースホルダ 3"/>
          <p:cNvSpPr>
            <a:spLocks noGrp="1"/>
          </p:cNvSpPr>
          <p:nvPr>
            <p:ph idx="1"/>
          </p:nvPr>
        </p:nvSpPr>
        <p:spPr>
          <a:xfrm>
            <a:off x="765544" y="2363514"/>
            <a:ext cx="6477129" cy="4762500"/>
          </a:xfrm>
        </p:spPr>
        <p:txBody>
          <a:bodyPr>
            <a:normAutofit/>
          </a:bodyPr>
          <a:lstStyle/>
          <a:p>
            <a:r>
              <a:rPr lang="ja-JP" altLang="en-US" sz="3600" dirty="0">
                <a:latin typeface="MS Mincho" panose="02020609040205080304" pitchFamily="49" charset="-128"/>
                <a:ea typeface="MS Mincho" panose="02020609040205080304" pitchFamily="49" charset="-128"/>
              </a:rPr>
              <a:t>噛みつかれる</a:t>
            </a:r>
            <a:endParaRPr lang="en-US" altLang="ja-JP" sz="3600" dirty="0">
              <a:latin typeface="MS Mincho" panose="02020609040205080304" pitchFamily="49" charset="-128"/>
              <a:ea typeface="MS Mincho" panose="02020609040205080304" pitchFamily="49" charset="-128"/>
            </a:endParaRPr>
          </a:p>
          <a:p>
            <a:r>
              <a:rPr lang="ja-JP" altLang="en-US" sz="3600" dirty="0">
                <a:latin typeface="MS Mincho" panose="02020609040205080304" pitchFamily="49" charset="-128"/>
                <a:ea typeface="MS Mincho" panose="02020609040205080304" pitchFamily="49" charset="-128"/>
              </a:rPr>
              <a:t>暴れられる。</a:t>
            </a:r>
            <a:endParaRPr lang="en-US" altLang="ja-JP" sz="3600" dirty="0">
              <a:latin typeface="MS Mincho" panose="02020609040205080304" pitchFamily="49" charset="-128"/>
              <a:ea typeface="MS Mincho" panose="02020609040205080304" pitchFamily="49" charset="-128"/>
            </a:endParaRPr>
          </a:p>
          <a:p>
            <a:r>
              <a:rPr lang="ja-JP" altLang="en-US" sz="3600" dirty="0">
                <a:latin typeface="MS Mincho" panose="02020609040205080304" pitchFamily="49" charset="-128"/>
                <a:ea typeface="MS Mincho" panose="02020609040205080304" pitchFamily="49" charset="-128"/>
              </a:rPr>
              <a:t>大声を出される。</a:t>
            </a:r>
            <a:endParaRPr lang="en-US" altLang="ja-JP" sz="3600" dirty="0">
              <a:latin typeface="MS Mincho" panose="02020609040205080304" pitchFamily="49" charset="-128"/>
              <a:ea typeface="MS Mincho" panose="02020609040205080304" pitchFamily="49" charset="-128"/>
            </a:endParaRPr>
          </a:p>
          <a:p>
            <a:r>
              <a:rPr lang="ja-JP" altLang="en-US" sz="3600" dirty="0">
                <a:latin typeface="MS Mincho" panose="02020609040205080304" pitchFamily="49" charset="-128"/>
                <a:ea typeface="MS Mincho" panose="02020609040205080304" pitchFamily="49" charset="-128"/>
              </a:rPr>
              <a:t>殴られる。蹴られる。</a:t>
            </a:r>
            <a:endParaRPr lang="en-US" altLang="ja-JP" sz="3600" dirty="0">
              <a:latin typeface="MS Mincho" panose="02020609040205080304" pitchFamily="49" charset="-128"/>
              <a:ea typeface="MS Mincho" panose="02020609040205080304" pitchFamily="49" charset="-128"/>
            </a:endParaRPr>
          </a:p>
          <a:p>
            <a:r>
              <a:rPr lang="ja-JP" altLang="en-US" sz="3600" dirty="0">
                <a:latin typeface="MS Mincho" panose="02020609040205080304" pitchFamily="49" charset="-128"/>
                <a:ea typeface="MS Mincho" panose="02020609040205080304" pitchFamily="49" charset="-128"/>
              </a:rPr>
              <a:t>唾を吐かれる。</a:t>
            </a:r>
          </a:p>
        </p:txBody>
      </p:sp>
      <p:sp>
        <p:nvSpPr>
          <p:cNvPr id="2" name="テキスト ボックス 1">
            <a:extLst>
              <a:ext uri="{FF2B5EF4-FFF2-40B4-BE49-F238E27FC236}">
                <a16:creationId xmlns="" xmlns:a16="http://schemas.microsoft.com/office/drawing/2014/main" id="{32524EB6-CB1D-964E-9AFD-B14DBD4EC38B}"/>
              </a:ext>
            </a:extLst>
          </p:cNvPr>
          <p:cNvSpPr txBox="1"/>
          <p:nvPr/>
        </p:nvSpPr>
        <p:spPr>
          <a:xfrm>
            <a:off x="1690577" y="5549462"/>
            <a:ext cx="6508089" cy="769441"/>
          </a:xfrm>
          <a:prstGeom prst="rect">
            <a:avLst/>
          </a:prstGeom>
          <a:noFill/>
        </p:spPr>
        <p:txBody>
          <a:bodyPr wrap="square" rtlCol="0">
            <a:spAutoFit/>
          </a:bodyPr>
          <a:lstStyle/>
          <a:p>
            <a:r>
              <a:rPr kumimoji="1" lang="ja-JP" altLang="en-US" sz="4400" b="1">
                <a:latin typeface="MS Mincho" panose="02020609040205080304" pitchFamily="49" charset="-128"/>
                <a:ea typeface="MS Mincho" panose="02020609040205080304" pitchFamily="49" charset="-128"/>
              </a:rPr>
              <a:t>どうしてでしょう</a:t>
            </a:r>
          </a:p>
        </p:txBody>
      </p:sp>
      <p:sp>
        <p:nvSpPr>
          <p:cNvPr id="10" name="スライド番号プレースホルダー 9">
            <a:extLst>
              <a:ext uri="{FF2B5EF4-FFF2-40B4-BE49-F238E27FC236}">
                <a16:creationId xmlns="" xmlns:a16="http://schemas.microsoft.com/office/drawing/2014/main" id="{E3B538D4-3E71-C847-90EC-1308406A5F1C}"/>
              </a:ext>
            </a:extLst>
          </p:cNvPr>
          <p:cNvSpPr>
            <a:spLocks noGrp="1"/>
          </p:cNvSpPr>
          <p:nvPr>
            <p:ph type="sldNum" sz="quarter" idx="12"/>
          </p:nvPr>
        </p:nvSpPr>
        <p:spPr/>
        <p:txBody>
          <a:bodyPr/>
          <a:lstStyle/>
          <a:p>
            <a:fld id="{43435DA3-2B49-FD43-B8FA-326907F11622}" type="slidenum">
              <a:rPr kumimoji="1" lang="ja-JP" altLang="en-US" smtClean="0"/>
              <a:t>33</a:t>
            </a:fld>
            <a:endParaRPr kumimoji="1" lang="ja-JP"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 5"/>
          <p:cNvSpPr>
            <a:spLocks noGrp="1"/>
          </p:cNvSpPr>
          <p:nvPr>
            <p:ph idx="1"/>
          </p:nvPr>
        </p:nvSpPr>
        <p:spPr>
          <a:xfrm>
            <a:off x="0" y="1371601"/>
            <a:ext cx="8966199" cy="2400580"/>
          </a:xfrm>
        </p:spPr>
        <p:txBody>
          <a:bodyPr>
            <a:noAutofit/>
          </a:bodyPr>
          <a:lstStyle/>
          <a:p>
            <a:r>
              <a:rPr lang="ja-JP" altLang="en-US" sz="2800" dirty="0">
                <a:latin typeface="MS Mincho" panose="02020609040205080304" pitchFamily="49" charset="-128"/>
                <a:ea typeface="MS Mincho" panose="02020609040205080304" pitchFamily="49" charset="-128"/>
              </a:rPr>
              <a:t>知的障害などがあり（特に発語がない場合）、</a:t>
            </a:r>
            <a:r>
              <a:rPr lang="en-US" altLang="ja-JP" sz="2800" dirty="0">
                <a:latin typeface="MS Mincho" panose="02020609040205080304" pitchFamily="49" charset="-128"/>
                <a:ea typeface="MS Mincho" panose="02020609040205080304" pitchFamily="49" charset="-128"/>
              </a:rPr>
              <a:t>『</a:t>
            </a:r>
            <a:r>
              <a:rPr lang="ja-JP" altLang="en-US" sz="2800" dirty="0">
                <a:latin typeface="MS Mincho" panose="02020609040205080304" pitchFamily="49" charset="-128"/>
                <a:ea typeface="MS Mincho" panose="02020609040205080304" pitchFamily="49" charset="-128"/>
              </a:rPr>
              <a:t>噛みつく</a:t>
            </a:r>
            <a:r>
              <a:rPr lang="en-US" altLang="ja-JP" sz="2800" dirty="0">
                <a:latin typeface="MS Mincho" panose="02020609040205080304" pitchFamily="49" charset="-128"/>
                <a:ea typeface="MS Mincho" panose="02020609040205080304" pitchFamily="49" charset="-128"/>
              </a:rPr>
              <a:t>』</a:t>
            </a:r>
            <a:r>
              <a:rPr lang="ja-JP" altLang="en-US" sz="2800" dirty="0">
                <a:latin typeface="MS Mincho" panose="02020609040205080304" pitchFamily="49" charset="-128"/>
                <a:ea typeface="MS Mincho" panose="02020609040205080304" pitchFamily="49" charset="-128"/>
              </a:rPr>
              <a:t>と言うことが意思表示の手段になっていることもある</a:t>
            </a:r>
            <a:endParaRPr lang="en-US" altLang="ja-JP" sz="2800" dirty="0">
              <a:latin typeface="MS Mincho" panose="02020609040205080304" pitchFamily="49" charset="-128"/>
              <a:ea typeface="MS Mincho" panose="02020609040205080304" pitchFamily="49" charset="-128"/>
            </a:endParaRPr>
          </a:p>
          <a:p>
            <a:r>
              <a:rPr lang="ja-JP" altLang="en-US" sz="2800" dirty="0">
                <a:latin typeface="MS Mincho" panose="02020609040205080304" pitchFamily="49" charset="-128"/>
                <a:ea typeface="MS Mincho" panose="02020609040205080304" pitchFamily="49" charset="-128"/>
              </a:rPr>
              <a:t>暴力を振るうことで、自分の望みが達せられると学習してしまった場合もある</a:t>
            </a:r>
          </a:p>
        </p:txBody>
      </p:sp>
      <p:graphicFrame>
        <p:nvGraphicFramePr>
          <p:cNvPr id="45058" name="Object 3"/>
          <p:cNvGraphicFramePr>
            <a:graphicFrameLocks noChangeAspect="1"/>
          </p:cNvGraphicFramePr>
          <p:nvPr/>
        </p:nvGraphicFramePr>
        <p:xfrm>
          <a:off x="4241800" y="3772179"/>
          <a:ext cx="7908390" cy="5194021"/>
        </p:xfrm>
        <a:graphic>
          <a:graphicData uri="http://schemas.openxmlformats.org/presentationml/2006/ole">
            <mc:AlternateContent xmlns:mc="http://schemas.openxmlformats.org/markup-compatibility/2006">
              <mc:Choice xmlns:v="urn:schemas-microsoft-com:vml" Requires="v">
                <p:oleObj spid="_x0000_s1064" r:id="rId4" imgW="6210243" imgH="4686737" progId="">
                  <p:embed/>
                </p:oleObj>
              </mc:Choice>
              <mc:Fallback>
                <p:oleObj r:id="rId4" imgW="6210243" imgH="4686737" progId="">
                  <p:embed/>
                  <p:pic>
                    <p:nvPicPr>
                      <p:cNvPr id="4505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1800" y="3772179"/>
                        <a:ext cx="7908390" cy="51940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61" name="Rectangle 2"/>
          <p:cNvSpPr txBox="1">
            <a:spLocks noChangeArrowheads="1"/>
          </p:cNvSpPr>
          <p:nvPr/>
        </p:nvSpPr>
        <p:spPr bwMode="auto">
          <a:xfrm>
            <a:off x="603863" y="1841500"/>
            <a:ext cx="4287705" cy="4611689"/>
          </a:xfrm>
          <a:prstGeom prst="rect">
            <a:avLst/>
          </a:prstGeom>
          <a:noFill/>
          <a:ln w="9525">
            <a:noFill/>
            <a:miter lim="800000"/>
            <a:headEnd/>
            <a:tailEnd/>
          </a:ln>
        </p:spPr>
        <p:txBody>
          <a:bodyPr>
            <a:prstTxWarp prst="textNoShape">
              <a:avLst/>
            </a:prstTxWarp>
          </a:bodyPr>
          <a:lstStyle/>
          <a:p>
            <a:pPr eaLnBrk="1" hangingPunct="1">
              <a:spcBef>
                <a:spcPts val="2000"/>
              </a:spcBef>
              <a:buClr>
                <a:srgbClr val="6FB7D7"/>
              </a:buClr>
              <a:buSzPct val="110000"/>
              <a:buFont typeface="Wingdings 2" pitchFamily="-102" charset="2"/>
              <a:buNone/>
            </a:pPr>
            <a:endParaRPr kumimoji="1" lang="ja-JP" altLang="en-GB" sz="2000" dirty="0">
              <a:solidFill>
                <a:schemeClr val="tx1"/>
              </a:solidFill>
              <a:latin typeface="ヒラギノ丸ゴ ProN W4" pitchFamily="-102" charset="-128"/>
              <a:ea typeface="ヒラギノ丸ゴ ProN W4" pitchFamily="-102" charset="-128"/>
              <a:cs typeface="ヒラギノ丸ゴ ProN W4" pitchFamily="-102" charset="-128"/>
            </a:endParaRPr>
          </a:p>
        </p:txBody>
      </p:sp>
      <p:sp>
        <p:nvSpPr>
          <p:cNvPr id="7" name="テキスト ボックス 6"/>
          <p:cNvSpPr txBox="1"/>
          <p:nvPr/>
        </p:nvSpPr>
        <p:spPr>
          <a:xfrm>
            <a:off x="165100" y="4013200"/>
            <a:ext cx="4076700" cy="1569660"/>
          </a:xfrm>
          <a:prstGeom prst="rect">
            <a:avLst/>
          </a:prstGeom>
          <a:noFill/>
        </p:spPr>
        <p:txBody>
          <a:bodyPr wrap="square" rtlCol="0">
            <a:spAutoFit/>
          </a:bodyPr>
          <a:lstStyle/>
          <a:p>
            <a:r>
              <a:rPr kumimoji="1" lang="ja-JP" altLang="en-US" sz="2400">
                <a:latin typeface="MS Mincho" panose="02020609040205080304" pitchFamily="49" charset="-128"/>
                <a:ea typeface="MS Mincho" panose="02020609040205080304" pitchFamily="49" charset="-128"/>
              </a:rPr>
              <a:t>ビーバー号事業の場合、こんな時は</a:t>
            </a:r>
            <a:r>
              <a:rPr kumimoji="1" lang="ja-JP" altLang="en-US" sz="2400" dirty="0">
                <a:latin typeface="MS Mincho" panose="02020609040205080304" pitchFamily="49" charset="-128"/>
                <a:ea typeface="MS Mincho" panose="02020609040205080304" pitchFamily="49" charset="-128"/>
              </a:rPr>
              <a:t>、たいてい施設職員から事前に情報</a:t>
            </a:r>
            <a:r>
              <a:rPr kumimoji="1" lang="ja-JP" altLang="en-US" sz="2400">
                <a:latin typeface="MS Mincho" panose="02020609040205080304" pitchFamily="49" charset="-128"/>
                <a:ea typeface="MS Mincho" panose="02020609040205080304" pitchFamily="49" charset="-128"/>
              </a:rPr>
              <a:t>があ</a:t>
            </a:r>
            <a:r>
              <a:rPr lang="ja-JP" altLang="en-US" sz="2400">
                <a:latin typeface="MS Mincho" panose="02020609040205080304" pitchFamily="49" charset="-128"/>
                <a:ea typeface="MS Mincho" panose="02020609040205080304" pitchFamily="49" charset="-128"/>
              </a:rPr>
              <a:t>り</a:t>
            </a:r>
            <a:endParaRPr kumimoji="1" lang="en-US" altLang="ja-JP" sz="2400" dirty="0">
              <a:latin typeface="MS Mincho" panose="02020609040205080304" pitchFamily="49" charset="-128"/>
              <a:ea typeface="MS Mincho" panose="02020609040205080304" pitchFamily="49" charset="-128"/>
            </a:endParaRPr>
          </a:p>
          <a:p>
            <a:r>
              <a:rPr lang="ja-JP" altLang="en-US" sz="2400" dirty="0">
                <a:latin typeface="MS Mincho" panose="02020609040205080304" pitchFamily="49" charset="-128"/>
                <a:ea typeface="MS Mincho" panose="02020609040205080304" pitchFamily="49" charset="-128"/>
              </a:rPr>
              <a:t>カルテに付箋がつく</a:t>
            </a:r>
            <a:endParaRPr kumimoji="1" lang="ja-JP" altLang="en-US" sz="2400" dirty="0">
              <a:latin typeface="MS Mincho" panose="02020609040205080304" pitchFamily="49" charset="-128"/>
              <a:ea typeface="MS Mincho" panose="02020609040205080304" pitchFamily="49" charset="-128"/>
            </a:endParaRPr>
          </a:p>
        </p:txBody>
      </p:sp>
      <p:sp>
        <p:nvSpPr>
          <p:cNvPr id="11" name="テキスト ボックス 10"/>
          <p:cNvSpPr txBox="1"/>
          <p:nvPr/>
        </p:nvSpPr>
        <p:spPr>
          <a:xfrm>
            <a:off x="2298700" y="800100"/>
            <a:ext cx="184666" cy="369332"/>
          </a:xfrm>
          <a:prstGeom prst="rect">
            <a:avLst/>
          </a:prstGeom>
          <a:noFill/>
        </p:spPr>
        <p:txBody>
          <a:bodyPr wrap="none" rtlCol="0">
            <a:spAutoFit/>
          </a:bodyPr>
          <a:lstStyle/>
          <a:p>
            <a:endParaRPr kumimoji="1" lang="ja-JP" altLang="en-US" dirty="0"/>
          </a:p>
        </p:txBody>
      </p:sp>
      <p:sp>
        <p:nvSpPr>
          <p:cNvPr id="8" name="タイトル 1">
            <a:extLst>
              <a:ext uri="{FF2B5EF4-FFF2-40B4-BE49-F238E27FC236}">
                <a16:creationId xmlns="" xmlns:a16="http://schemas.microsoft.com/office/drawing/2014/main" id="{0F0A6A12-E1CD-4BC8-B314-2E525ACE38A2}"/>
              </a:ext>
            </a:extLst>
          </p:cNvPr>
          <p:cNvSpPr txBox="1">
            <a:spLocks/>
          </p:cNvSpPr>
          <p:nvPr/>
        </p:nvSpPr>
        <p:spPr>
          <a:xfrm>
            <a:off x="364306" y="174153"/>
            <a:ext cx="8042276" cy="1048124"/>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kumimoji="1" sz="4600" kern="1200">
                <a:solidFill>
                  <a:schemeClr val="accent1"/>
                </a:solidFill>
                <a:latin typeface="+mj-lt"/>
                <a:ea typeface="+mj-ea"/>
                <a:cs typeface="+mj-cs"/>
              </a:defRPr>
            </a:lvl1pPr>
          </a:lstStyle>
          <a:p>
            <a:r>
              <a:rPr lang="ja-JP" altLang="en-US" dirty="0">
                <a:latin typeface="MS Mincho" panose="02020609040205080304" pitchFamily="49" charset="-128"/>
                <a:ea typeface="MS Mincho" panose="02020609040205080304" pitchFamily="49" charset="-128"/>
              </a:rPr>
              <a:t>噛みつかれる！①</a:t>
            </a:r>
          </a:p>
        </p:txBody>
      </p:sp>
      <p:sp>
        <p:nvSpPr>
          <p:cNvPr id="2" name="スライド番号プレースホルダー 1">
            <a:extLst>
              <a:ext uri="{FF2B5EF4-FFF2-40B4-BE49-F238E27FC236}">
                <a16:creationId xmlns="" xmlns:a16="http://schemas.microsoft.com/office/drawing/2014/main" id="{03ECE2B8-B2D4-2949-B1C2-C419B50AC683}"/>
              </a:ext>
            </a:extLst>
          </p:cNvPr>
          <p:cNvSpPr>
            <a:spLocks noGrp="1"/>
          </p:cNvSpPr>
          <p:nvPr>
            <p:ph type="sldNum" sz="quarter" idx="12"/>
          </p:nvPr>
        </p:nvSpPr>
        <p:spPr/>
        <p:txBody>
          <a:bodyPr/>
          <a:lstStyle/>
          <a:p>
            <a:fld id="{43435DA3-2B49-FD43-B8FA-326907F11622}" type="slidenum">
              <a:rPr kumimoji="1" lang="ja-JP" altLang="en-US" smtClean="0"/>
              <a:t>34</a:t>
            </a:fld>
            <a:endParaRPr kumimoji="1" lang="ja-JP" altLang="en-US"/>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9275" y="107576"/>
            <a:ext cx="8042276" cy="1048124"/>
          </a:xfrm>
        </p:spPr>
        <p:txBody>
          <a:bodyPr/>
          <a:lstStyle/>
          <a:p>
            <a:r>
              <a:rPr lang="ja-JP" altLang="en-US" dirty="0">
                <a:latin typeface="MS Mincho" panose="02020609040205080304" pitchFamily="49" charset="-128"/>
                <a:ea typeface="MS Mincho" panose="02020609040205080304" pitchFamily="49" charset="-128"/>
              </a:rPr>
              <a:t>噛みつかれる！</a:t>
            </a:r>
            <a:r>
              <a:rPr lang="en-US" altLang="ja-JP" dirty="0">
                <a:latin typeface="MS Mincho" panose="02020609040205080304" pitchFamily="49" charset="-128"/>
                <a:ea typeface="MS Mincho" panose="02020609040205080304" pitchFamily="49" charset="-128"/>
              </a:rPr>
              <a:t>②</a:t>
            </a:r>
            <a:endParaRPr lang="ja-JP" altLang="en-US" dirty="0">
              <a:latin typeface="MS Mincho" panose="02020609040205080304" pitchFamily="49" charset="-128"/>
              <a:ea typeface="MS Mincho" panose="02020609040205080304" pitchFamily="49" charset="-128"/>
            </a:endParaRPr>
          </a:p>
        </p:txBody>
      </p:sp>
      <p:sp>
        <p:nvSpPr>
          <p:cNvPr id="3" name="コンテンツ プレースホルダ 2"/>
          <p:cNvSpPr>
            <a:spLocks noGrp="1"/>
          </p:cNvSpPr>
          <p:nvPr>
            <p:ph idx="1"/>
          </p:nvPr>
        </p:nvSpPr>
        <p:spPr>
          <a:xfrm>
            <a:off x="549275" y="1320800"/>
            <a:ext cx="8042276" cy="4622801"/>
          </a:xfrm>
        </p:spPr>
        <p:txBody>
          <a:bodyPr/>
          <a:lstStyle/>
          <a:p>
            <a:r>
              <a:rPr lang="ja-JP" altLang="en-US" sz="2800" dirty="0">
                <a:latin typeface="MS Mincho" panose="02020609040205080304" pitchFamily="49" charset="-128"/>
                <a:ea typeface="MS Mincho" panose="02020609040205080304" pitchFamily="49" charset="-128"/>
              </a:rPr>
              <a:t>自分の意志ではなく、噛み込んでしまう</a:t>
            </a:r>
            <a:endParaRPr lang="en-US" altLang="ja-JP" sz="2800" dirty="0">
              <a:latin typeface="MS Mincho" panose="02020609040205080304" pitchFamily="49" charset="-128"/>
              <a:ea typeface="MS Mincho" panose="02020609040205080304" pitchFamily="49" charset="-128"/>
            </a:endParaRPr>
          </a:p>
          <a:p>
            <a:pPr>
              <a:buNone/>
            </a:pPr>
            <a:endParaRPr lang="en-US" altLang="ja-JP" dirty="0"/>
          </a:p>
        </p:txBody>
      </p:sp>
      <p:pic>
        <p:nvPicPr>
          <p:cNvPr id="1945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736" y="2231230"/>
            <a:ext cx="4906283" cy="4173495"/>
          </a:xfrm>
          <a:prstGeom prst="rect">
            <a:avLst/>
          </a:prstGeom>
          <a:noFill/>
          <a:ln w="9525">
            <a:noFill/>
            <a:miter lim="800000"/>
            <a:headEnd/>
            <a:tailEnd/>
          </a:ln>
          <a:effectLst/>
        </p:spPr>
      </p:pic>
      <p:sp>
        <p:nvSpPr>
          <p:cNvPr id="6" name="テキスト ボックス 5"/>
          <p:cNvSpPr txBox="1"/>
          <p:nvPr/>
        </p:nvSpPr>
        <p:spPr>
          <a:xfrm>
            <a:off x="5080019" y="2438400"/>
            <a:ext cx="4389801" cy="2677656"/>
          </a:xfrm>
          <a:prstGeom prst="rect">
            <a:avLst/>
          </a:prstGeom>
          <a:noFill/>
        </p:spPr>
        <p:txBody>
          <a:bodyPr wrap="square" rtlCol="0">
            <a:spAutoFit/>
          </a:bodyPr>
          <a:lstStyle/>
          <a:p>
            <a:r>
              <a:rPr kumimoji="1" lang="ja-JP" altLang="en-US" sz="2400" dirty="0">
                <a:latin typeface="MS Mincho" panose="02020609040205080304" pitchFamily="49" charset="-128"/>
                <a:ea typeface="MS Mincho" panose="02020609040205080304" pitchFamily="49" charset="-128"/>
              </a:rPr>
              <a:t>開口量のコントロール不良</a:t>
            </a:r>
            <a:endParaRPr kumimoji="1" lang="en-US" altLang="ja-JP" sz="2400" dirty="0">
              <a:latin typeface="MS Mincho" panose="02020609040205080304" pitchFamily="49" charset="-128"/>
              <a:ea typeface="MS Mincho" panose="02020609040205080304" pitchFamily="49" charset="-128"/>
            </a:endParaRPr>
          </a:p>
          <a:p>
            <a:endParaRPr lang="en-US" altLang="ja-JP" sz="2400" dirty="0">
              <a:latin typeface="MS Mincho" panose="02020609040205080304" pitchFamily="49" charset="-128"/>
              <a:ea typeface="MS Mincho" panose="02020609040205080304" pitchFamily="49" charset="-128"/>
            </a:endParaRPr>
          </a:p>
          <a:p>
            <a:r>
              <a:rPr lang="ja-JP" altLang="en-US" sz="2400" dirty="0">
                <a:latin typeface="MS Mincho" panose="02020609040205080304" pitchFamily="49" charset="-128"/>
                <a:ea typeface="MS Mincho" panose="02020609040205080304" pitchFamily="49" charset="-128"/>
              </a:rPr>
              <a:t>過開口からの突然</a:t>
            </a:r>
            <a:r>
              <a:rPr lang="ja-JP" altLang="en-US" sz="2400">
                <a:latin typeface="MS Mincho" panose="02020609040205080304" pitchFamily="49" charset="-128"/>
                <a:ea typeface="MS Mincho" panose="02020609040205080304" pitchFamily="49" charset="-128"/>
              </a:rPr>
              <a:t>の閉口　（</a:t>
            </a:r>
            <a:r>
              <a:rPr lang="ja-JP" altLang="en-US" sz="2400" dirty="0">
                <a:latin typeface="MS Mincho" panose="02020609040205080304" pitchFamily="49" charset="-128"/>
                <a:ea typeface="MS Mincho" panose="02020609040205080304" pitchFamily="49" charset="-128"/>
              </a:rPr>
              <a:t>ねずみ取りのような動き）</a:t>
            </a:r>
            <a:endParaRPr lang="en-US" altLang="ja-JP" sz="2400" dirty="0">
              <a:latin typeface="MS Mincho" panose="02020609040205080304" pitchFamily="49" charset="-128"/>
              <a:ea typeface="MS Mincho" panose="02020609040205080304" pitchFamily="49" charset="-128"/>
            </a:endParaRPr>
          </a:p>
          <a:p>
            <a:endParaRPr lang="en-US" altLang="ja-JP" sz="2400" dirty="0">
              <a:latin typeface="MS Mincho" panose="02020609040205080304" pitchFamily="49" charset="-128"/>
              <a:ea typeface="MS Mincho" panose="02020609040205080304" pitchFamily="49" charset="-128"/>
            </a:endParaRPr>
          </a:p>
          <a:p>
            <a:r>
              <a:rPr lang="ja-JP" altLang="en-US" sz="2400" dirty="0">
                <a:latin typeface="MS Mincho" panose="02020609040205080304" pitchFamily="49" charset="-128"/>
                <a:ea typeface="MS Mincho" panose="02020609040205080304" pitchFamily="49" charset="-128"/>
              </a:rPr>
              <a:t>大きく開口して</a:t>
            </a:r>
            <a:r>
              <a:rPr lang="ja-JP" altLang="en-US" sz="2400">
                <a:latin typeface="MS Mincho" panose="02020609040205080304" pitchFamily="49" charset="-128"/>
                <a:ea typeface="MS Mincho" panose="02020609040205080304" pitchFamily="49" charset="-128"/>
              </a:rPr>
              <a:t>くれるから　と</a:t>
            </a:r>
            <a:r>
              <a:rPr lang="ja-JP" altLang="en-US" sz="2400" dirty="0">
                <a:latin typeface="MS Mincho" panose="02020609040205080304" pitchFamily="49" charset="-128"/>
                <a:ea typeface="MS Mincho" panose="02020609040205080304" pitchFamily="49" charset="-128"/>
              </a:rPr>
              <a:t>言って油断をしない</a:t>
            </a:r>
          </a:p>
        </p:txBody>
      </p:sp>
      <p:pic>
        <p:nvPicPr>
          <p:cNvPr id="7" name="図 6" descr="ねずみ取り.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0861" y="5293894"/>
            <a:ext cx="2203140" cy="1688110"/>
          </a:xfrm>
          <a:prstGeom prst="rect">
            <a:avLst/>
          </a:prstGeom>
        </p:spPr>
      </p:pic>
      <p:sp>
        <p:nvSpPr>
          <p:cNvPr id="4" name="スマイル 3">
            <a:extLst>
              <a:ext uri="{FF2B5EF4-FFF2-40B4-BE49-F238E27FC236}">
                <a16:creationId xmlns="" xmlns:a16="http://schemas.microsoft.com/office/drawing/2014/main" id="{5300E106-D4E3-D846-B0E0-00483B6CA968}"/>
              </a:ext>
            </a:extLst>
          </p:cNvPr>
          <p:cNvSpPr/>
          <p:nvPr/>
        </p:nvSpPr>
        <p:spPr>
          <a:xfrm>
            <a:off x="2117177" y="3752193"/>
            <a:ext cx="352753" cy="34684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マイル 4">
            <a:extLst>
              <a:ext uri="{FF2B5EF4-FFF2-40B4-BE49-F238E27FC236}">
                <a16:creationId xmlns="" xmlns:a16="http://schemas.microsoft.com/office/drawing/2014/main" id="{58DBECD0-AF45-2640-B947-9DD9F24EBA47}"/>
              </a:ext>
            </a:extLst>
          </p:cNvPr>
          <p:cNvSpPr/>
          <p:nvPr/>
        </p:nvSpPr>
        <p:spPr>
          <a:xfrm>
            <a:off x="2730388" y="3662998"/>
            <a:ext cx="357352" cy="32582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 xmlns:a16="http://schemas.microsoft.com/office/drawing/2014/main" id="{4A450B69-8A1A-1242-BD72-205D19F8CC9F}"/>
              </a:ext>
            </a:extLst>
          </p:cNvPr>
          <p:cNvSpPr>
            <a:spLocks noGrp="1"/>
          </p:cNvSpPr>
          <p:nvPr>
            <p:ph type="sldNum" sz="quarter" idx="12"/>
          </p:nvPr>
        </p:nvSpPr>
        <p:spPr/>
        <p:txBody>
          <a:bodyPr/>
          <a:lstStyle/>
          <a:p>
            <a:fld id="{43435DA3-2B49-FD43-B8FA-326907F11622}" type="slidenum">
              <a:rPr kumimoji="1" lang="ja-JP" altLang="en-US" smtClean="0"/>
              <a:t>35</a:t>
            </a:fld>
            <a:endParaRPr kumimoji="1" lang="ja-JP" altLang="en-US"/>
          </a:p>
        </p:txBody>
      </p:sp>
      <p:sp>
        <p:nvSpPr>
          <p:cNvPr id="10" name="テキスト ボックス 9">
            <a:extLst>
              <a:ext uri="{FF2B5EF4-FFF2-40B4-BE49-F238E27FC236}">
                <a16:creationId xmlns="" xmlns:a16="http://schemas.microsoft.com/office/drawing/2014/main" id="{50D1BB03-3141-5C48-B835-CE3FB73D884F}"/>
              </a:ext>
            </a:extLst>
          </p:cNvPr>
          <p:cNvSpPr txBox="1"/>
          <p:nvPr/>
        </p:nvSpPr>
        <p:spPr>
          <a:xfrm>
            <a:off x="7342909" y="5116056"/>
            <a:ext cx="1731553" cy="369332"/>
          </a:xfrm>
          <a:prstGeom prst="rect">
            <a:avLst/>
          </a:prstGeom>
          <a:solidFill>
            <a:schemeClr val="accent4">
              <a:lumMod val="20000"/>
              <a:lumOff val="80000"/>
            </a:schemeClr>
          </a:solidFill>
        </p:spPr>
        <p:txBody>
          <a:bodyPr wrap="square" rtlCol="0">
            <a:spAutoFit/>
          </a:bodyPr>
          <a:lstStyle/>
          <a:p>
            <a:r>
              <a:rPr kumimoji="1" lang="ja-JP" altLang="en-US" sz="1800">
                <a:latin typeface="MS Mincho" panose="02020609040205080304" pitchFamily="49" charset="-128"/>
                <a:ea typeface="MS Mincho" panose="02020609040205080304" pitchFamily="49" charset="-128"/>
              </a:rPr>
              <a:t>→スライド</a:t>
            </a:r>
            <a:r>
              <a:rPr kumimoji="1" lang="en-US" altLang="ja-JP" sz="1800" dirty="0">
                <a:latin typeface="MS Mincho" panose="02020609040205080304" pitchFamily="49" charset="-128"/>
                <a:ea typeface="MS Mincho" panose="02020609040205080304" pitchFamily="49" charset="-128"/>
              </a:rPr>
              <a:t>10</a:t>
            </a:r>
            <a:endParaRPr kumimoji="1" lang="ja-JP" altLang="en-US" sz="1800">
              <a:latin typeface="MS Mincho" panose="02020609040205080304" pitchFamily="49" charset="-128"/>
              <a:ea typeface="MS Mincho" panose="02020609040205080304" pitchFamily="49"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856" y="712380"/>
            <a:ext cx="9101470" cy="1446029"/>
          </a:xfrm>
        </p:spPr>
        <p:txBody>
          <a:bodyPr>
            <a:normAutofit fontScale="90000"/>
          </a:bodyPr>
          <a:lstStyle/>
          <a:p>
            <a:r>
              <a:rPr lang="ja-JP" altLang="en-US">
                <a:latin typeface="MS Mincho" panose="02020609040205080304" pitchFamily="49" charset="-128"/>
                <a:ea typeface="MS Mincho" panose="02020609040205080304" pitchFamily="49" charset="-128"/>
              </a:rPr>
              <a:t>なるべく反射を起こさせない姿勢作り診療所</a:t>
            </a:r>
            <a:r>
              <a:rPr lang="ja-JP" altLang="en-US" dirty="0">
                <a:latin typeface="MS Mincho" panose="02020609040205080304" pitchFamily="49" charset="-128"/>
                <a:ea typeface="MS Mincho" panose="02020609040205080304" pitchFamily="49" charset="-128"/>
              </a:rPr>
              <a:t>ではあらかじめクッションをセットして誘導・移乗</a:t>
            </a:r>
          </a:p>
        </p:txBody>
      </p:sp>
      <p:pic>
        <p:nvPicPr>
          <p:cNvPr id="4" name="コンテンツ プレースホルダ 3" descr="写真７.jpg"/>
          <p:cNvPicPr>
            <a:picLocks noGrp="1" noChangeAspect="1"/>
          </p:cNvPicPr>
          <p:nvPr>
            <p:ph idx="1"/>
          </p:nvPr>
        </p:nvPicPr>
        <p:blipFill>
          <a:blip r:embed="rId3" cstate="email">
            <a:extLst>
              <a:ext uri="{28A0092B-C50C-407E-A947-70E740481C1C}">
                <a14:useLocalDpi xmlns:a14="http://schemas.microsoft.com/office/drawing/2010/main"/>
              </a:ext>
            </a:extLst>
          </a:blip>
          <a:srcRect l="-14123" r="-14123"/>
          <a:stretch>
            <a:fillRect/>
          </a:stretch>
        </p:blipFill>
        <p:spPr>
          <a:xfrm>
            <a:off x="333965" y="2431115"/>
            <a:ext cx="8042276" cy="4343400"/>
          </a:xfrm>
        </p:spPr>
      </p:pic>
      <p:sp>
        <p:nvSpPr>
          <p:cNvPr id="3" name="スライド番号プレースホルダー 2">
            <a:extLst>
              <a:ext uri="{FF2B5EF4-FFF2-40B4-BE49-F238E27FC236}">
                <a16:creationId xmlns="" xmlns:a16="http://schemas.microsoft.com/office/drawing/2014/main" id="{908C8870-7EAD-F341-9814-3F6B2AB8F9A1}"/>
              </a:ext>
            </a:extLst>
          </p:cNvPr>
          <p:cNvSpPr>
            <a:spLocks noGrp="1"/>
          </p:cNvSpPr>
          <p:nvPr>
            <p:ph type="sldNum" sz="quarter" idx="12"/>
          </p:nvPr>
        </p:nvSpPr>
        <p:spPr/>
        <p:txBody>
          <a:bodyPr/>
          <a:lstStyle/>
          <a:p>
            <a:fld id="{43435DA3-2B49-FD43-B8FA-326907F11622}" type="slidenum">
              <a:rPr kumimoji="1" lang="ja-JP" altLang="en-US" smtClean="0"/>
              <a:t>36</a:t>
            </a:fld>
            <a:endParaRPr kumimoji="1" lang="ja-JP" altLang="en-US"/>
          </a:p>
        </p:txBody>
      </p:sp>
      <p:sp>
        <p:nvSpPr>
          <p:cNvPr id="7" name="テキスト ボックス 6">
            <a:extLst>
              <a:ext uri="{FF2B5EF4-FFF2-40B4-BE49-F238E27FC236}">
                <a16:creationId xmlns="" xmlns:a16="http://schemas.microsoft.com/office/drawing/2014/main" id="{18913FDF-9CE9-D842-B483-623CC52ADB52}"/>
              </a:ext>
            </a:extLst>
          </p:cNvPr>
          <p:cNvSpPr txBox="1"/>
          <p:nvPr/>
        </p:nvSpPr>
        <p:spPr>
          <a:xfrm>
            <a:off x="6969521" y="1994680"/>
            <a:ext cx="2031325" cy="369332"/>
          </a:xfrm>
          <a:prstGeom prst="rect">
            <a:avLst/>
          </a:prstGeom>
          <a:solidFill>
            <a:schemeClr val="accent4">
              <a:lumMod val="20000"/>
              <a:lumOff val="80000"/>
            </a:schemeClr>
          </a:solidFill>
        </p:spPr>
        <p:txBody>
          <a:bodyPr wrap="none" rtlCol="0">
            <a:spAutoFit/>
          </a:bodyPr>
          <a:lstStyle/>
          <a:p>
            <a:r>
              <a:rPr kumimoji="1" lang="ja-JP" altLang="en-US" sz="1800">
                <a:latin typeface="MS Mincho" panose="02020609040205080304" pitchFamily="49" charset="-128"/>
                <a:ea typeface="MS Mincho" panose="02020609040205080304" pitchFamily="49" charset="-128"/>
              </a:rPr>
              <a:t>→スライド</a:t>
            </a:r>
            <a:r>
              <a:rPr kumimoji="1" lang="en-US" altLang="ja-JP" sz="1800" dirty="0">
                <a:latin typeface="MS Mincho" panose="02020609040205080304" pitchFamily="49" charset="-128"/>
                <a:ea typeface="MS Mincho" panose="02020609040205080304" pitchFamily="49" charset="-128"/>
              </a:rPr>
              <a:t>10</a:t>
            </a:r>
            <a:r>
              <a:rPr kumimoji="1" lang="ja-JP" altLang="en-US" sz="1800">
                <a:latin typeface="MS Mincho" panose="02020609040205080304" pitchFamily="49" charset="-128"/>
                <a:ea typeface="MS Mincho" panose="02020609040205080304" pitchFamily="49" charset="-128"/>
              </a:rPr>
              <a:t>、</a:t>
            </a:r>
            <a:r>
              <a:rPr kumimoji="1" lang="en-US" altLang="ja-JP" sz="1800" dirty="0">
                <a:latin typeface="MS Mincho" panose="02020609040205080304" pitchFamily="49" charset="-128"/>
                <a:ea typeface="MS Mincho" panose="02020609040205080304" pitchFamily="49" charset="-128"/>
              </a:rPr>
              <a:t>11</a:t>
            </a:r>
            <a:endParaRPr kumimoji="1" lang="ja-JP" altLang="en-US" sz="1800">
              <a:latin typeface="MS Mincho" panose="02020609040205080304" pitchFamily="49" charset="-128"/>
              <a:ea typeface="MS Mincho" panose="02020609040205080304" pitchFamily="49"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S Mincho" panose="02020609040205080304" pitchFamily="49" charset="-128"/>
                <a:ea typeface="MS Mincho" panose="02020609040205080304" pitchFamily="49" charset="-128"/>
              </a:rPr>
              <a:t>四肢のしまい方も丁寧に</a:t>
            </a:r>
          </a:p>
        </p:txBody>
      </p:sp>
      <p:pic>
        <p:nvPicPr>
          <p:cNvPr id="4" name="コンテンツ プレースホルダ 3" descr="写真８.jpg"/>
          <p:cNvPicPr>
            <a:picLocks noGrp="1" noChangeAspect="1"/>
          </p:cNvPicPr>
          <p:nvPr>
            <p:ph idx="1"/>
          </p:nvPr>
        </p:nvPicPr>
        <p:blipFill>
          <a:blip r:embed="rId3" cstate="email">
            <a:extLst>
              <a:ext uri="{28A0092B-C50C-407E-A947-70E740481C1C}">
                <a14:useLocalDpi xmlns:a14="http://schemas.microsoft.com/office/drawing/2010/main"/>
              </a:ext>
            </a:extLst>
          </a:blip>
          <a:srcRect l="-13978" r="-13978"/>
          <a:stretch>
            <a:fillRect/>
          </a:stretch>
        </p:blipFill>
        <p:spPr/>
      </p:pic>
      <p:sp>
        <p:nvSpPr>
          <p:cNvPr id="3" name="スマイル 2">
            <a:extLst>
              <a:ext uri="{FF2B5EF4-FFF2-40B4-BE49-F238E27FC236}">
                <a16:creationId xmlns="" xmlns:a16="http://schemas.microsoft.com/office/drawing/2014/main" id="{B9D15F56-E806-FE42-ABF3-527570BC0C2E}"/>
              </a:ext>
            </a:extLst>
          </p:cNvPr>
          <p:cNvSpPr/>
          <p:nvPr/>
        </p:nvSpPr>
        <p:spPr>
          <a:xfrm>
            <a:off x="2186152" y="3720661"/>
            <a:ext cx="420413" cy="40990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マイル 4">
            <a:extLst>
              <a:ext uri="{FF2B5EF4-FFF2-40B4-BE49-F238E27FC236}">
                <a16:creationId xmlns="" xmlns:a16="http://schemas.microsoft.com/office/drawing/2014/main" id="{B2A0F408-6350-1442-BA65-4F646378C4D3}"/>
              </a:ext>
            </a:extLst>
          </p:cNvPr>
          <p:cNvSpPr/>
          <p:nvPr/>
        </p:nvSpPr>
        <p:spPr>
          <a:xfrm>
            <a:off x="2259723" y="3436882"/>
            <a:ext cx="346842" cy="283779"/>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 xmlns:a16="http://schemas.microsoft.com/office/drawing/2014/main" id="{EFBA2A0F-9620-EC46-A78F-C63080C157A4}"/>
              </a:ext>
            </a:extLst>
          </p:cNvPr>
          <p:cNvSpPr>
            <a:spLocks noGrp="1"/>
          </p:cNvSpPr>
          <p:nvPr>
            <p:ph type="sldNum" sz="quarter" idx="12"/>
          </p:nvPr>
        </p:nvSpPr>
        <p:spPr/>
        <p:txBody>
          <a:bodyPr/>
          <a:lstStyle/>
          <a:p>
            <a:fld id="{43435DA3-2B49-FD43-B8FA-326907F11622}" type="slidenum">
              <a:rPr kumimoji="1" lang="ja-JP" altLang="en-US" smtClean="0"/>
              <a:t>37</a:t>
            </a:fld>
            <a:endParaRPr kumimoji="1"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9275" y="107575"/>
            <a:ext cx="8042276" cy="1653491"/>
          </a:xfrm>
        </p:spPr>
        <p:txBody>
          <a:bodyPr/>
          <a:lstStyle/>
          <a:p>
            <a:r>
              <a:rPr lang="ja-JP" altLang="en-US" dirty="0">
                <a:latin typeface="MS Mincho" panose="02020609040205080304" pitchFamily="49" charset="-128"/>
                <a:ea typeface="MS Mincho" panose="02020609040205080304" pitchFamily="49" charset="-128"/>
              </a:rPr>
              <a:t>クッションがずれない為の　　　　レストレーナー</a:t>
            </a:r>
          </a:p>
        </p:txBody>
      </p:sp>
      <p:pic>
        <p:nvPicPr>
          <p:cNvPr id="4" name="コンテンツ プレースホルダ 3" descr="写真９.jpg"/>
          <p:cNvPicPr>
            <a:picLocks noGrp="1" noChangeAspect="1"/>
          </p:cNvPicPr>
          <p:nvPr>
            <p:ph idx="1"/>
          </p:nvPr>
        </p:nvPicPr>
        <p:blipFill>
          <a:blip r:embed="rId3" cstate="email">
            <a:extLst>
              <a:ext uri="{28A0092B-C50C-407E-A947-70E740481C1C}">
                <a14:useLocalDpi xmlns:a14="http://schemas.microsoft.com/office/drawing/2010/main"/>
              </a:ext>
            </a:extLst>
          </a:blip>
          <a:srcRect l="-13787" r="-13787"/>
          <a:stretch>
            <a:fillRect/>
          </a:stretch>
        </p:blipFill>
        <p:spPr>
          <a:xfrm>
            <a:off x="549275" y="2108201"/>
            <a:ext cx="8042276" cy="4343400"/>
          </a:xfrm>
        </p:spPr>
      </p:pic>
      <p:sp>
        <p:nvSpPr>
          <p:cNvPr id="3" name="スマイル 2">
            <a:extLst>
              <a:ext uri="{FF2B5EF4-FFF2-40B4-BE49-F238E27FC236}">
                <a16:creationId xmlns="" xmlns:a16="http://schemas.microsoft.com/office/drawing/2014/main" id="{638D4363-392F-0142-BA4E-D796213535E0}"/>
              </a:ext>
            </a:extLst>
          </p:cNvPr>
          <p:cNvSpPr/>
          <p:nvPr/>
        </p:nvSpPr>
        <p:spPr>
          <a:xfrm>
            <a:off x="2070538" y="4046481"/>
            <a:ext cx="462455" cy="44143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マイル 4">
            <a:extLst>
              <a:ext uri="{FF2B5EF4-FFF2-40B4-BE49-F238E27FC236}">
                <a16:creationId xmlns="" xmlns:a16="http://schemas.microsoft.com/office/drawing/2014/main" id="{C5638F72-AF9F-344B-B211-E8F03D8C142E}"/>
              </a:ext>
            </a:extLst>
          </p:cNvPr>
          <p:cNvSpPr/>
          <p:nvPr/>
        </p:nvSpPr>
        <p:spPr>
          <a:xfrm>
            <a:off x="2333297" y="3720662"/>
            <a:ext cx="399393" cy="32552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 xmlns:a16="http://schemas.microsoft.com/office/drawing/2014/main" id="{7974F665-1BD9-8944-AB1B-FD16C865D368}"/>
              </a:ext>
            </a:extLst>
          </p:cNvPr>
          <p:cNvSpPr>
            <a:spLocks noGrp="1"/>
          </p:cNvSpPr>
          <p:nvPr>
            <p:ph type="sldNum" sz="quarter" idx="12"/>
          </p:nvPr>
        </p:nvSpPr>
        <p:spPr/>
        <p:txBody>
          <a:bodyPr/>
          <a:lstStyle/>
          <a:p>
            <a:fld id="{43435DA3-2B49-FD43-B8FA-326907F11622}" type="slidenum">
              <a:rPr kumimoji="1" lang="ja-JP" altLang="en-US" smtClean="0"/>
              <a:t>38</a:t>
            </a:fld>
            <a:endParaRPr kumimoji="1" lang="ja-JP"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837B55B2-3BC6-3148-B1B5-4CDB0928942B}"/>
              </a:ext>
            </a:extLst>
          </p:cNvPr>
          <p:cNvSpPr>
            <a:spLocks noGrp="1"/>
          </p:cNvSpPr>
          <p:nvPr>
            <p:ph type="title"/>
          </p:nvPr>
        </p:nvSpPr>
        <p:spPr>
          <a:xfrm>
            <a:off x="745609" y="2055703"/>
            <a:ext cx="7886700" cy="1612530"/>
          </a:xfrm>
        </p:spPr>
        <p:txBody>
          <a:bodyPr>
            <a:noAutofit/>
          </a:bodyPr>
          <a:lstStyle/>
          <a:p>
            <a:r>
              <a:rPr kumimoji="1" lang="ja-JP" altLang="en-US" sz="6600">
                <a:latin typeface="MS Mincho" panose="02020609040205080304" pitchFamily="49" charset="-128"/>
                <a:ea typeface="MS Mincho" panose="02020609040205080304" pitchFamily="49" charset="-128"/>
              </a:rPr>
              <a:t>誤嚥させないこと</a:t>
            </a:r>
            <a:r>
              <a:rPr kumimoji="1" lang="en-US" altLang="ja-JP" sz="6600" dirty="0">
                <a:latin typeface="MS Mincho" panose="02020609040205080304" pitchFamily="49" charset="-128"/>
                <a:ea typeface="MS Mincho" panose="02020609040205080304" pitchFamily="49" charset="-128"/>
              </a:rPr>
              <a:t/>
            </a:r>
            <a:br>
              <a:rPr kumimoji="1" lang="en-US" altLang="ja-JP" sz="6600" dirty="0">
                <a:latin typeface="MS Mincho" panose="02020609040205080304" pitchFamily="49" charset="-128"/>
                <a:ea typeface="MS Mincho" panose="02020609040205080304" pitchFamily="49" charset="-128"/>
              </a:rPr>
            </a:br>
            <a:r>
              <a:rPr kumimoji="1" lang="en-US" altLang="ja-JP" sz="6600" dirty="0">
                <a:latin typeface="MS Mincho" panose="02020609040205080304" pitchFamily="49" charset="-128"/>
                <a:ea typeface="MS Mincho" panose="02020609040205080304" pitchFamily="49" charset="-128"/>
              </a:rPr>
              <a:t/>
            </a:r>
            <a:br>
              <a:rPr kumimoji="1" lang="en-US" altLang="ja-JP" sz="6600" dirty="0">
                <a:latin typeface="MS Mincho" panose="02020609040205080304" pitchFamily="49" charset="-128"/>
                <a:ea typeface="MS Mincho" panose="02020609040205080304" pitchFamily="49" charset="-128"/>
              </a:rPr>
            </a:br>
            <a:r>
              <a:rPr kumimoji="1" lang="ja-JP" altLang="en-US" sz="6600">
                <a:latin typeface="MS Mincho" panose="02020609040205080304" pitchFamily="49" charset="-128"/>
                <a:ea typeface="MS Mincho" panose="02020609040205080304" pitchFamily="49" charset="-128"/>
              </a:rPr>
              <a:t>　　　大切です！！</a:t>
            </a:r>
          </a:p>
        </p:txBody>
      </p:sp>
      <p:sp>
        <p:nvSpPr>
          <p:cNvPr id="4" name="スライド番号プレースホルダー 3">
            <a:extLst>
              <a:ext uri="{FF2B5EF4-FFF2-40B4-BE49-F238E27FC236}">
                <a16:creationId xmlns="" xmlns:a16="http://schemas.microsoft.com/office/drawing/2014/main" id="{4C231186-D705-AF4C-9749-17B1A874AA46}"/>
              </a:ext>
            </a:extLst>
          </p:cNvPr>
          <p:cNvSpPr>
            <a:spLocks noGrp="1"/>
          </p:cNvSpPr>
          <p:nvPr>
            <p:ph type="sldNum" sz="quarter" idx="12"/>
          </p:nvPr>
        </p:nvSpPr>
        <p:spPr/>
        <p:txBody>
          <a:bodyPr/>
          <a:lstStyle/>
          <a:p>
            <a:fld id="{43435DA3-2B49-FD43-B8FA-326907F11622}" type="slidenum">
              <a:rPr kumimoji="1" lang="ja-JP" altLang="en-US" smtClean="0"/>
              <a:t>39</a:t>
            </a:fld>
            <a:endParaRPr kumimoji="1" lang="ja-JP" altLang="en-US"/>
          </a:p>
        </p:txBody>
      </p:sp>
      <p:sp>
        <p:nvSpPr>
          <p:cNvPr id="5" name="テキスト ボックス 4">
            <a:extLst>
              <a:ext uri="{FF2B5EF4-FFF2-40B4-BE49-F238E27FC236}">
                <a16:creationId xmlns="" xmlns:a16="http://schemas.microsoft.com/office/drawing/2014/main" id="{953CAFEF-64E7-3947-B3AD-811526F73469}"/>
              </a:ext>
            </a:extLst>
          </p:cNvPr>
          <p:cNvSpPr txBox="1"/>
          <p:nvPr/>
        </p:nvSpPr>
        <p:spPr>
          <a:xfrm>
            <a:off x="6709144" y="5986130"/>
            <a:ext cx="1569660" cy="369332"/>
          </a:xfrm>
          <a:prstGeom prst="rect">
            <a:avLst/>
          </a:prstGeom>
          <a:solidFill>
            <a:schemeClr val="accent4">
              <a:lumMod val="20000"/>
              <a:lumOff val="80000"/>
            </a:schemeClr>
          </a:solidFill>
        </p:spPr>
        <p:txBody>
          <a:bodyPr wrap="none" rtlCol="0">
            <a:spAutoFit/>
          </a:bodyPr>
          <a:lstStyle/>
          <a:p>
            <a:r>
              <a:rPr kumimoji="1" lang="ja-JP" altLang="en-US" sz="1800">
                <a:latin typeface="MS Mincho" panose="02020609040205080304" pitchFamily="49" charset="-128"/>
                <a:ea typeface="MS Mincho" panose="02020609040205080304" pitchFamily="49" charset="-128"/>
              </a:rPr>
              <a:t>→スライド</a:t>
            </a:r>
            <a:r>
              <a:rPr kumimoji="1" lang="en-US" altLang="ja-JP" sz="1800" dirty="0">
                <a:latin typeface="MS Mincho" panose="02020609040205080304" pitchFamily="49" charset="-128"/>
                <a:ea typeface="MS Mincho" panose="02020609040205080304" pitchFamily="49" charset="-128"/>
              </a:rPr>
              <a:t>14</a:t>
            </a:r>
            <a:endParaRPr kumimoji="1" lang="ja-JP" altLang="en-US" sz="1800">
              <a:latin typeface="MS Mincho" panose="02020609040205080304" pitchFamily="49" charset="-128"/>
              <a:ea typeface="MS Mincho" panose="02020609040205080304" pitchFamily="49" charset="-128"/>
            </a:endParaRPr>
          </a:p>
        </p:txBody>
      </p:sp>
    </p:spTree>
    <p:extLst>
      <p:ext uri="{BB962C8B-B14F-4D97-AF65-F5344CB8AC3E}">
        <p14:creationId xmlns:p14="http://schemas.microsoft.com/office/powerpoint/2010/main" val="667226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EAF5336B-E442-B64D-B0E5-ABA9892DE044}"/>
              </a:ext>
            </a:extLst>
          </p:cNvPr>
          <p:cNvSpPr>
            <a:spLocks noGrp="1"/>
          </p:cNvSpPr>
          <p:nvPr>
            <p:ph type="title"/>
          </p:nvPr>
        </p:nvSpPr>
        <p:spPr>
          <a:xfrm>
            <a:off x="628650" y="365126"/>
            <a:ext cx="7886700" cy="734331"/>
          </a:xfrm>
        </p:spPr>
        <p:txBody>
          <a:bodyPr>
            <a:normAutofit/>
          </a:bodyPr>
          <a:lstStyle/>
          <a:p>
            <a:r>
              <a:rPr lang="en-US" altLang="ja-JP" dirty="0">
                <a:latin typeface="MS Mincho" panose="02020609040205080304" pitchFamily="49" charset="-128"/>
                <a:ea typeface="MS Mincho" panose="02020609040205080304" pitchFamily="49" charset="-128"/>
              </a:rPr>
              <a:t>【</a:t>
            </a:r>
            <a:r>
              <a:rPr lang="ja-JP" altLang="en-US">
                <a:latin typeface="MS Mincho" panose="02020609040205080304" pitchFamily="49" charset="-128"/>
                <a:ea typeface="MS Mincho" panose="02020609040205080304" pitchFamily="49" charset="-128"/>
              </a:rPr>
              <a:t>歯科医師法</a:t>
            </a:r>
            <a:r>
              <a:rPr lang="en-US" altLang="ja-JP" dirty="0">
                <a:latin typeface="MS Mincho" panose="02020609040205080304" pitchFamily="49" charset="-128"/>
                <a:ea typeface="MS Mincho" panose="02020609040205080304" pitchFamily="49" charset="-128"/>
              </a:rPr>
              <a:t>】</a:t>
            </a:r>
            <a:endParaRPr kumimoji="1" lang="ja-JP" altLang="en-US">
              <a:latin typeface="MS Mincho" panose="02020609040205080304" pitchFamily="49" charset="-128"/>
              <a:ea typeface="MS Mincho" panose="02020609040205080304" pitchFamily="49" charset="-128"/>
            </a:endParaRPr>
          </a:p>
        </p:txBody>
      </p:sp>
      <p:sp>
        <p:nvSpPr>
          <p:cNvPr id="3" name="コンテンツ プレースホルダー 2">
            <a:extLst>
              <a:ext uri="{FF2B5EF4-FFF2-40B4-BE49-F238E27FC236}">
                <a16:creationId xmlns="" xmlns:a16="http://schemas.microsoft.com/office/drawing/2014/main" id="{2F5ABAFE-D037-1A47-A6A1-A06C46522466}"/>
              </a:ext>
            </a:extLst>
          </p:cNvPr>
          <p:cNvSpPr>
            <a:spLocks noGrp="1"/>
          </p:cNvSpPr>
          <p:nvPr>
            <p:ph idx="1"/>
          </p:nvPr>
        </p:nvSpPr>
        <p:spPr>
          <a:xfrm>
            <a:off x="304800" y="1099457"/>
            <a:ext cx="8534399" cy="5312228"/>
          </a:xfrm>
        </p:spPr>
        <p:txBody>
          <a:bodyPr>
            <a:normAutofit fontScale="92500"/>
          </a:bodyPr>
          <a:lstStyle/>
          <a:p>
            <a:pPr marL="0" indent="0">
              <a:buNone/>
            </a:pPr>
            <a:r>
              <a:rPr lang="ja-JP" altLang="en-US" sz="3200">
                <a:latin typeface="MS Mincho" panose="02020609040205080304" pitchFamily="49" charset="-128"/>
                <a:ea typeface="MS Mincho" panose="02020609040205080304" pitchFamily="49" charset="-128"/>
              </a:rPr>
              <a:t>第</a:t>
            </a:r>
            <a:r>
              <a:rPr lang="en-US" altLang="ja-JP" sz="3200" dirty="0">
                <a:latin typeface="MS Mincho" panose="02020609040205080304" pitchFamily="49" charset="-128"/>
                <a:ea typeface="MS Mincho" panose="02020609040205080304" pitchFamily="49" charset="-128"/>
              </a:rPr>
              <a:t>1</a:t>
            </a:r>
            <a:r>
              <a:rPr lang="ja-JP" altLang="en-US" sz="3200">
                <a:latin typeface="MS Mincho" panose="02020609040205080304" pitchFamily="49" charset="-128"/>
                <a:ea typeface="MS Mincho" panose="02020609040205080304" pitchFamily="49" charset="-128"/>
              </a:rPr>
              <a:t>条</a:t>
            </a:r>
            <a:endParaRPr lang="en-US" altLang="ja-JP" sz="3200" dirty="0">
              <a:latin typeface="MS Mincho" panose="02020609040205080304" pitchFamily="49" charset="-128"/>
              <a:ea typeface="MS Mincho" panose="02020609040205080304" pitchFamily="49" charset="-128"/>
            </a:endParaRPr>
          </a:p>
          <a:p>
            <a:pPr marL="0" indent="0">
              <a:buNone/>
            </a:pPr>
            <a:r>
              <a:rPr lang="ja-JP" altLang="en-US" sz="3200">
                <a:latin typeface="MS Mincho" panose="02020609040205080304" pitchFamily="49" charset="-128"/>
                <a:ea typeface="MS Mincho" panose="02020609040205080304" pitchFamily="49" charset="-128"/>
              </a:rPr>
              <a:t>歯科医師は、歯科医療及び保健指導を掌ることによつて、公衆衛生の向上及び増進に寄与し、もつて国民の健康な生活を確保するものとする</a:t>
            </a:r>
            <a:endParaRPr lang="en-US" altLang="ja-JP" sz="3200" dirty="0">
              <a:latin typeface="MS Mincho" panose="02020609040205080304" pitchFamily="49" charset="-128"/>
              <a:ea typeface="MS Mincho" panose="02020609040205080304" pitchFamily="49" charset="-128"/>
            </a:endParaRPr>
          </a:p>
          <a:p>
            <a:pPr marL="0" indent="0">
              <a:buNone/>
            </a:pPr>
            <a:endParaRPr kumimoji="1" lang="en-US" altLang="ja-JP" dirty="0">
              <a:latin typeface="MS Mincho" panose="02020609040205080304" pitchFamily="49" charset="-128"/>
              <a:ea typeface="MS Mincho" panose="02020609040205080304" pitchFamily="49" charset="-128"/>
            </a:endParaRPr>
          </a:p>
          <a:p>
            <a:pPr marL="0" indent="0">
              <a:buNone/>
            </a:pPr>
            <a:endParaRPr kumimoji="1" lang="en-US" altLang="ja-JP" dirty="0">
              <a:latin typeface="MS Mincho" panose="02020609040205080304" pitchFamily="49" charset="-128"/>
              <a:ea typeface="MS Mincho" panose="02020609040205080304" pitchFamily="49" charset="-128"/>
            </a:endParaRPr>
          </a:p>
          <a:p>
            <a:pPr marL="0" indent="0">
              <a:buNone/>
            </a:pPr>
            <a:endParaRPr kumimoji="1" lang="en-US" altLang="ja-JP" dirty="0">
              <a:latin typeface="MS Mincho" panose="02020609040205080304" pitchFamily="49" charset="-128"/>
              <a:ea typeface="MS Mincho" panose="02020609040205080304" pitchFamily="49" charset="-128"/>
            </a:endParaRPr>
          </a:p>
          <a:p>
            <a:pPr marL="0" indent="0">
              <a:buNone/>
            </a:pPr>
            <a:r>
              <a:rPr lang="ja-JP" altLang="en-US"/>
              <a:t> </a:t>
            </a:r>
            <a:r>
              <a:rPr lang="ja-JP" altLang="en-US" sz="3200">
                <a:latin typeface="MS Mincho" panose="02020609040205080304" pitchFamily="49" charset="-128"/>
                <a:ea typeface="MS Mincho" panose="02020609040205080304" pitchFamily="49" charset="-128"/>
              </a:rPr>
              <a:t>第一条 </a:t>
            </a:r>
            <a:endParaRPr lang="en-US" altLang="ja-JP" sz="3200" dirty="0">
              <a:latin typeface="MS Mincho" panose="02020609040205080304" pitchFamily="49" charset="-128"/>
              <a:ea typeface="MS Mincho" panose="02020609040205080304" pitchFamily="49" charset="-128"/>
            </a:endParaRPr>
          </a:p>
          <a:p>
            <a:pPr marL="0" indent="0">
              <a:buNone/>
            </a:pPr>
            <a:r>
              <a:rPr lang="ja-JP" altLang="en-US" sz="3200">
                <a:latin typeface="MS Mincho" panose="02020609040205080304" pitchFamily="49" charset="-128"/>
                <a:ea typeface="MS Mincho" panose="02020609040205080304" pitchFamily="49" charset="-128"/>
              </a:rPr>
              <a:t>この法律は、歯科衛生士の資格を定め、もつて歯科疾患の予防及び口くう衛生の向上を図ることを目的とする。</a:t>
            </a:r>
            <a:endParaRPr kumimoji="1" lang="ja-JP" altLang="en-US" sz="3200">
              <a:latin typeface="MS Mincho" panose="02020609040205080304" pitchFamily="49" charset="-128"/>
              <a:ea typeface="MS Mincho" panose="02020609040205080304" pitchFamily="49" charset="-128"/>
            </a:endParaRPr>
          </a:p>
        </p:txBody>
      </p:sp>
      <p:sp>
        <p:nvSpPr>
          <p:cNvPr id="4" name="テキスト ボックス 3">
            <a:extLst>
              <a:ext uri="{FF2B5EF4-FFF2-40B4-BE49-F238E27FC236}">
                <a16:creationId xmlns="" xmlns:a16="http://schemas.microsoft.com/office/drawing/2014/main" id="{52AE09A5-04D8-664E-9032-F9D0AA0910CF}"/>
              </a:ext>
            </a:extLst>
          </p:cNvPr>
          <p:cNvSpPr txBox="1"/>
          <p:nvPr/>
        </p:nvSpPr>
        <p:spPr>
          <a:xfrm>
            <a:off x="628650" y="3708308"/>
            <a:ext cx="4698722" cy="769441"/>
          </a:xfrm>
          <a:prstGeom prst="rect">
            <a:avLst/>
          </a:prstGeom>
          <a:noFill/>
        </p:spPr>
        <p:txBody>
          <a:bodyPr wrap="none" rtlCol="0">
            <a:spAutoFit/>
          </a:bodyPr>
          <a:lstStyle/>
          <a:p>
            <a:r>
              <a:rPr kumimoji="1" lang="en-US" altLang="ja-JP" sz="4400" dirty="0">
                <a:latin typeface="MS Mincho" panose="02020609040205080304" pitchFamily="49" charset="-128"/>
                <a:ea typeface="MS Mincho" panose="02020609040205080304" pitchFamily="49" charset="-128"/>
              </a:rPr>
              <a:t>【</a:t>
            </a:r>
            <a:r>
              <a:rPr kumimoji="1" lang="ja-JP" altLang="en-US" sz="4400">
                <a:latin typeface="MS Mincho" panose="02020609040205080304" pitchFamily="49" charset="-128"/>
                <a:ea typeface="MS Mincho" panose="02020609040205080304" pitchFamily="49" charset="-128"/>
              </a:rPr>
              <a:t>歯科衛生士法</a:t>
            </a:r>
            <a:r>
              <a:rPr kumimoji="1" lang="en-US" altLang="ja-JP" sz="4400" dirty="0">
                <a:latin typeface="MS Mincho" panose="02020609040205080304" pitchFamily="49" charset="-128"/>
                <a:ea typeface="MS Mincho" panose="02020609040205080304" pitchFamily="49" charset="-128"/>
              </a:rPr>
              <a:t>】</a:t>
            </a:r>
            <a:endParaRPr kumimoji="1" lang="ja-JP" altLang="en-US" sz="4400">
              <a:latin typeface="MS Mincho" panose="02020609040205080304" pitchFamily="49" charset="-128"/>
              <a:ea typeface="MS Mincho" panose="02020609040205080304" pitchFamily="49" charset="-128"/>
            </a:endParaRPr>
          </a:p>
        </p:txBody>
      </p:sp>
      <p:sp>
        <p:nvSpPr>
          <p:cNvPr id="5" name="スライド番号プレースホルダー 4">
            <a:extLst>
              <a:ext uri="{FF2B5EF4-FFF2-40B4-BE49-F238E27FC236}">
                <a16:creationId xmlns="" xmlns:a16="http://schemas.microsoft.com/office/drawing/2014/main" id="{11B22321-CD74-CF4A-8F71-2D2D0373C568}"/>
              </a:ext>
            </a:extLst>
          </p:cNvPr>
          <p:cNvSpPr>
            <a:spLocks noGrp="1"/>
          </p:cNvSpPr>
          <p:nvPr>
            <p:ph type="sldNum" sz="quarter" idx="12"/>
          </p:nvPr>
        </p:nvSpPr>
        <p:spPr/>
        <p:txBody>
          <a:bodyPr/>
          <a:lstStyle/>
          <a:p>
            <a:fld id="{43435DA3-2B49-FD43-B8FA-326907F11622}" type="slidenum">
              <a:rPr kumimoji="1" lang="ja-JP" altLang="en-US" smtClean="0"/>
              <a:t>4</a:t>
            </a:fld>
            <a:endParaRPr kumimoji="1" lang="ja-JP" altLang="en-US"/>
          </a:p>
        </p:txBody>
      </p:sp>
    </p:spTree>
    <p:extLst>
      <p:ext uri="{BB962C8B-B14F-4D97-AF65-F5344CB8AC3E}">
        <p14:creationId xmlns:p14="http://schemas.microsoft.com/office/powerpoint/2010/main" val="1906400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0717" y="365126"/>
            <a:ext cx="8818180" cy="959177"/>
          </a:xfrm>
        </p:spPr>
        <p:txBody>
          <a:bodyPr>
            <a:normAutofit fontScale="90000"/>
          </a:bodyPr>
          <a:lstStyle/>
          <a:p>
            <a:r>
              <a:rPr lang="en-US" altLang="ja-JP" dirty="0"/>
              <a:t/>
            </a:r>
            <a:br>
              <a:rPr lang="en-US" altLang="ja-JP" dirty="0"/>
            </a:br>
            <a:r>
              <a:rPr lang="ja-JP" altLang="en-US">
                <a:latin typeface="MS Mincho" panose="02020609040205080304" pitchFamily="49" charset="-128"/>
                <a:ea typeface="MS Mincho" panose="02020609040205080304" pitchFamily="49" charset="-128"/>
              </a:rPr>
              <a:t>診療所でレストレーナーを使う場合</a:t>
            </a:r>
            <a:r>
              <a:rPr lang="en-US" altLang="ja-JP" dirty="0">
                <a:latin typeface="MS Mincho" panose="02020609040205080304" pitchFamily="49" charset="-128"/>
                <a:ea typeface="MS Mincho" panose="02020609040205080304" pitchFamily="49" charset="-128"/>
              </a:rPr>
              <a:t/>
            </a:r>
            <a:br>
              <a:rPr lang="en-US" altLang="ja-JP" dirty="0">
                <a:latin typeface="MS Mincho" panose="02020609040205080304" pitchFamily="49" charset="-128"/>
                <a:ea typeface="MS Mincho" panose="02020609040205080304" pitchFamily="49" charset="-128"/>
              </a:rPr>
            </a:br>
            <a:r>
              <a:rPr lang="ja-JP" altLang="en-US" dirty="0">
                <a:latin typeface="MS Mincho" panose="02020609040205080304" pitchFamily="49" charset="-128"/>
                <a:ea typeface="MS Mincho" panose="02020609040205080304" pitchFamily="49" charset="-128"/>
              </a:rPr>
              <a:t>背板から</a:t>
            </a:r>
            <a:r>
              <a:rPr lang="ja-JP" altLang="en-US">
                <a:latin typeface="MS Mincho" panose="02020609040205080304" pitchFamily="49" charset="-128"/>
                <a:ea typeface="MS Mincho" panose="02020609040205080304" pitchFamily="49" charset="-128"/>
              </a:rPr>
              <a:t>握りこぶし一つ分ずらす</a:t>
            </a:r>
            <a:endParaRPr lang="ja-JP" altLang="en-US" dirty="0">
              <a:latin typeface="MS Mincho" panose="02020609040205080304" pitchFamily="49" charset="-128"/>
              <a:ea typeface="MS Mincho" panose="02020609040205080304" pitchFamily="49" charset="-128"/>
            </a:endParaRPr>
          </a:p>
        </p:txBody>
      </p:sp>
      <p:pic>
        <p:nvPicPr>
          <p:cNvPr id="4" name="コンテンツ プレースホルダ 3" descr="IMG_4063.JPG"/>
          <p:cNvPicPr>
            <a:picLocks noGrp="1" noChangeAspect="1"/>
          </p:cNvPicPr>
          <p:nvPr>
            <p:ph idx="1"/>
          </p:nvPr>
        </p:nvPicPr>
        <p:blipFill>
          <a:blip r:embed="rId3" cstate="email">
            <a:extLst>
              <a:ext uri="{28A0092B-C50C-407E-A947-70E740481C1C}">
                <a14:useLocalDpi xmlns:a14="http://schemas.microsoft.com/office/drawing/2010/main"/>
              </a:ext>
            </a:extLst>
          </a:blip>
          <a:srcRect l="-19435" r="-19435"/>
          <a:stretch>
            <a:fillRect/>
          </a:stretch>
        </p:blipFill>
        <p:spPr/>
      </p:pic>
      <p:sp>
        <p:nvSpPr>
          <p:cNvPr id="3" name="テキスト ボックス 2">
            <a:extLst>
              <a:ext uri="{FF2B5EF4-FFF2-40B4-BE49-F238E27FC236}">
                <a16:creationId xmlns="" xmlns:a16="http://schemas.microsoft.com/office/drawing/2014/main" id="{88D22888-520E-714C-804D-EE3DC820E8FC}"/>
              </a:ext>
            </a:extLst>
          </p:cNvPr>
          <p:cNvSpPr txBox="1"/>
          <p:nvPr/>
        </p:nvSpPr>
        <p:spPr>
          <a:xfrm>
            <a:off x="4414346" y="5407522"/>
            <a:ext cx="957874" cy="769441"/>
          </a:xfrm>
          <a:prstGeom prst="rect">
            <a:avLst/>
          </a:prstGeom>
          <a:noFill/>
        </p:spPr>
        <p:txBody>
          <a:bodyPr wrap="square" rtlCol="0">
            <a:spAutoFit/>
          </a:bodyPr>
          <a:lstStyle/>
          <a:p>
            <a:r>
              <a:rPr kumimoji="1" lang="ja-JP" altLang="en-US" sz="4400">
                <a:latin typeface="MS Mincho" panose="02020609040205080304" pitchFamily="49" charset="-128"/>
                <a:ea typeface="MS Mincho" panose="02020609040205080304" pitchFamily="49" charset="-128"/>
              </a:rPr>
              <a:t>✊</a:t>
            </a:r>
          </a:p>
        </p:txBody>
      </p:sp>
      <p:sp>
        <p:nvSpPr>
          <p:cNvPr id="5" name="スライド番号プレースホルダー 4">
            <a:extLst>
              <a:ext uri="{FF2B5EF4-FFF2-40B4-BE49-F238E27FC236}">
                <a16:creationId xmlns="" xmlns:a16="http://schemas.microsoft.com/office/drawing/2014/main" id="{5BD1F8E0-862A-9844-A61B-24DA9F94F015}"/>
              </a:ext>
            </a:extLst>
          </p:cNvPr>
          <p:cNvSpPr>
            <a:spLocks noGrp="1"/>
          </p:cNvSpPr>
          <p:nvPr>
            <p:ph type="sldNum" sz="quarter" idx="12"/>
          </p:nvPr>
        </p:nvSpPr>
        <p:spPr/>
        <p:txBody>
          <a:bodyPr/>
          <a:lstStyle/>
          <a:p>
            <a:fld id="{43435DA3-2B49-FD43-B8FA-326907F11622}" type="slidenum">
              <a:rPr kumimoji="1" lang="ja-JP" altLang="en-US" smtClean="0"/>
              <a:t>40</a:t>
            </a:fld>
            <a:endParaRPr kumimoji="1" lang="ja-JP"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S Mincho" panose="02020609040205080304" pitchFamily="49" charset="-128"/>
                <a:ea typeface="MS Mincho" panose="02020609040205080304" pitchFamily="49" charset="-128"/>
              </a:rPr>
              <a:t>嘔吐しそうになった時は</a:t>
            </a:r>
          </a:p>
        </p:txBody>
      </p:sp>
      <p:pic>
        <p:nvPicPr>
          <p:cNvPr id="4" name="コンテンツ プレースホルダ 3" descr="IMG_4064.JPG"/>
          <p:cNvPicPr>
            <a:picLocks noGrp="1" noChangeAspect="1"/>
          </p:cNvPicPr>
          <p:nvPr>
            <p:ph idx="1"/>
          </p:nvPr>
        </p:nvPicPr>
        <p:blipFill>
          <a:blip r:embed="rId3" cstate="email">
            <a:extLst>
              <a:ext uri="{28A0092B-C50C-407E-A947-70E740481C1C}">
                <a14:useLocalDpi xmlns:a14="http://schemas.microsoft.com/office/drawing/2010/main"/>
              </a:ext>
            </a:extLst>
          </a:blip>
          <a:srcRect l="-19435" r="-19435"/>
          <a:stretch>
            <a:fillRect/>
          </a:stretch>
        </p:blipFill>
        <p:spPr/>
      </p:pic>
      <p:sp>
        <p:nvSpPr>
          <p:cNvPr id="3" name="スライド番号プレースホルダー 2">
            <a:extLst>
              <a:ext uri="{FF2B5EF4-FFF2-40B4-BE49-F238E27FC236}">
                <a16:creationId xmlns="" xmlns:a16="http://schemas.microsoft.com/office/drawing/2014/main" id="{62682195-A849-F846-B26B-B6DF51CDD65E}"/>
              </a:ext>
            </a:extLst>
          </p:cNvPr>
          <p:cNvSpPr>
            <a:spLocks noGrp="1"/>
          </p:cNvSpPr>
          <p:nvPr>
            <p:ph type="sldNum" sz="quarter" idx="12"/>
          </p:nvPr>
        </p:nvSpPr>
        <p:spPr/>
        <p:txBody>
          <a:bodyPr/>
          <a:lstStyle/>
          <a:p>
            <a:fld id="{43435DA3-2B49-FD43-B8FA-326907F11622}" type="slidenum">
              <a:rPr kumimoji="1" lang="ja-JP" altLang="en-US" smtClean="0"/>
              <a:t>41</a:t>
            </a:fld>
            <a:endParaRPr kumimoji="1"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S Mincho" panose="02020609040205080304" pitchFamily="49" charset="-128"/>
                <a:ea typeface="MS Mincho" panose="02020609040205080304" pitchFamily="49" charset="-128"/>
              </a:rPr>
              <a:t>レストレーナーごと立てる！</a:t>
            </a:r>
          </a:p>
        </p:txBody>
      </p:sp>
      <p:pic>
        <p:nvPicPr>
          <p:cNvPr id="4" name="コンテンツ プレースホルダ 3" descr="IMG_4065.JPG"/>
          <p:cNvPicPr>
            <a:picLocks noGrp="1" noChangeAspect="1"/>
          </p:cNvPicPr>
          <p:nvPr>
            <p:ph idx="1"/>
          </p:nvPr>
        </p:nvPicPr>
        <p:blipFill>
          <a:blip r:embed="rId3" cstate="email">
            <a:extLst>
              <a:ext uri="{28A0092B-C50C-407E-A947-70E740481C1C}">
                <a14:useLocalDpi xmlns:a14="http://schemas.microsoft.com/office/drawing/2010/main"/>
              </a:ext>
            </a:extLst>
          </a:blip>
          <a:srcRect l="-19435" r="-19435"/>
          <a:stretch>
            <a:fillRect/>
          </a:stretch>
        </p:blipFill>
        <p:spPr/>
      </p:pic>
      <p:sp>
        <p:nvSpPr>
          <p:cNvPr id="3" name="スライド番号プレースホルダー 2">
            <a:extLst>
              <a:ext uri="{FF2B5EF4-FFF2-40B4-BE49-F238E27FC236}">
                <a16:creationId xmlns="" xmlns:a16="http://schemas.microsoft.com/office/drawing/2014/main" id="{20DFFFC9-54E4-264A-A818-736DCA7251B9}"/>
              </a:ext>
            </a:extLst>
          </p:cNvPr>
          <p:cNvSpPr>
            <a:spLocks noGrp="1"/>
          </p:cNvSpPr>
          <p:nvPr>
            <p:ph type="sldNum" sz="quarter" idx="12"/>
          </p:nvPr>
        </p:nvSpPr>
        <p:spPr/>
        <p:txBody>
          <a:bodyPr/>
          <a:lstStyle/>
          <a:p>
            <a:fld id="{43435DA3-2B49-FD43-B8FA-326907F11622}" type="slidenum">
              <a:rPr kumimoji="1" lang="ja-JP" altLang="en-US" smtClean="0"/>
              <a:t>42</a:t>
            </a:fld>
            <a:endParaRPr kumimoji="1" lang="ja-JP"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6124" y="365126"/>
            <a:ext cx="9154510" cy="1325563"/>
          </a:xfrm>
        </p:spPr>
        <p:txBody>
          <a:bodyPr>
            <a:noAutofit/>
          </a:bodyPr>
          <a:lstStyle/>
          <a:p>
            <a:r>
              <a:rPr lang="ja-JP" altLang="en-US" sz="4800" dirty="0">
                <a:latin typeface="MS Mincho" panose="02020609040205080304" pitchFamily="49" charset="-128"/>
                <a:ea typeface="MS Mincho" panose="02020609040205080304" pitchFamily="49" charset="-128"/>
              </a:rPr>
              <a:t>とにかく吐瀉物を誤嚥させない</a:t>
            </a:r>
          </a:p>
        </p:txBody>
      </p:sp>
      <p:pic>
        <p:nvPicPr>
          <p:cNvPr id="4" name="コンテンツ プレースホルダ 3" descr="IMG_4066.JPG"/>
          <p:cNvPicPr>
            <a:picLocks noGrp="1" noChangeAspect="1"/>
          </p:cNvPicPr>
          <p:nvPr>
            <p:ph idx="1"/>
          </p:nvPr>
        </p:nvPicPr>
        <p:blipFill>
          <a:blip r:embed="rId3" cstate="email">
            <a:extLst>
              <a:ext uri="{28A0092B-C50C-407E-A947-70E740481C1C}">
                <a14:useLocalDpi xmlns:a14="http://schemas.microsoft.com/office/drawing/2010/main"/>
              </a:ext>
            </a:extLst>
          </a:blip>
          <a:srcRect l="-19435" r="-19435"/>
          <a:stretch>
            <a:fillRect/>
          </a:stretch>
        </p:blipFill>
        <p:spPr/>
      </p:pic>
      <p:sp>
        <p:nvSpPr>
          <p:cNvPr id="3" name="スライド番号プレースホルダー 2">
            <a:extLst>
              <a:ext uri="{FF2B5EF4-FFF2-40B4-BE49-F238E27FC236}">
                <a16:creationId xmlns="" xmlns:a16="http://schemas.microsoft.com/office/drawing/2014/main" id="{EC945A98-D045-7D4E-9AD8-307D14B2F785}"/>
              </a:ext>
            </a:extLst>
          </p:cNvPr>
          <p:cNvSpPr>
            <a:spLocks noGrp="1"/>
          </p:cNvSpPr>
          <p:nvPr>
            <p:ph type="sldNum" sz="quarter" idx="12"/>
          </p:nvPr>
        </p:nvSpPr>
        <p:spPr/>
        <p:txBody>
          <a:bodyPr/>
          <a:lstStyle/>
          <a:p>
            <a:fld id="{43435DA3-2B49-FD43-B8FA-326907F11622}" type="slidenum">
              <a:rPr kumimoji="1" lang="ja-JP" altLang="en-US" smtClean="0"/>
              <a:t>43</a:t>
            </a:fld>
            <a:endParaRPr kumimoji="1" lang="ja-JP"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8150"/>
            <a:ext cx="7340601" cy="1287371"/>
          </a:xfrm>
        </p:spPr>
        <p:txBody>
          <a:bodyPr/>
          <a:lstStyle/>
          <a:p>
            <a:r>
              <a:rPr lang="ja-JP" altLang="en-US" dirty="0">
                <a:latin typeface="MS Mincho" panose="02020609040205080304" pitchFamily="49" charset="-128"/>
                <a:ea typeface="MS Mincho" panose="02020609040205080304" pitchFamily="49" charset="-128"/>
              </a:rPr>
              <a:t>噛みつかれる（対応）</a:t>
            </a:r>
          </a:p>
        </p:txBody>
      </p:sp>
      <p:sp>
        <p:nvSpPr>
          <p:cNvPr id="3" name="コンテンツ プレースホルダ 2"/>
          <p:cNvSpPr>
            <a:spLocks noGrp="1"/>
          </p:cNvSpPr>
          <p:nvPr>
            <p:ph idx="1"/>
          </p:nvPr>
        </p:nvSpPr>
        <p:spPr>
          <a:xfrm>
            <a:off x="-1" y="1603670"/>
            <a:ext cx="9144000" cy="5674744"/>
          </a:xfrm>
        </p:spPr>
        <p:txBody>
          <a:bodyPr>
            <a:normAutofit/>
          </a:bodyPr>
          <a:lstStyle/>
          <a:p>
            <a:r>
              <a:rPr lang="ja-JP" altLang="en-US" dirty="0">
                <a:latin typeface="MS Mincho" panose="02020609040205080304" pitchFamily="49" charset="-128"/>
                <a:ea typeface="MS Mincho" panose="02020609040205080304" pitchFamily="49" charset="-128"/>
              </a:rPr>
              <a:t>噛まれないよう、気をつける</a:t>
            </a:r>
            <a:endParaRPr lang="en-US" altLang="ja-JP" dirty="0">
              <a:latin typeface="MS Mincho" panose="02020609040205080304" pitchFamily="49" charset="-128"/>
              <a:ea typeface="MS Mincho" panose="02020609040205080304" pitchFamily="49" charset="-128"/>
            </a:endParaRPr>
          </a:p>
          <a:p>
            <a:pPr>
              <a:buNone/>
            </a:pPr>
            <a:r>
              <a:rPr lang="ja-JP"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　相手をよく見る。目を離さない</a:t>
            </a:r>
            <a:endParaRPr lang="en-US" altLang="ja-JP" dirty="0">
              <a:latin typeface="MS Mincho" panose="02020609040205080304" pitchFamily="49" charset="-128"/>
              <a:ea typeface="MS Mincho" panose="02020609040205080304" pitchFamily="49" charset="-128"/>
            </a:endParaRPr>
          </a:p>
          <a:p>
            <a:pPr>
              <a:buNone/>
            </a:pPr>
            <a:r>
              <a:rPr lang="ja-JP" altLang="en-US" dirty="0">
                <a:latin typeface="MS Mincho" panose="02020609040205080304" pitchFamily="49" charset="-128"/>
                <a:ea typeface="MS Mincho" panose="02020609040205080304" pitchFamily="49" charset="-128"/>
              </a:rPr>
              <a:t>　　不用意に咬合面に指や器具を置かない</a:t>
            </a:r>
            <a:endParaRPr lang="en-US" altLang="ja-JP" dirty="0">
              <a:latin typeface="MS Mincho" panose="02020609040205080304" pitchFamily="49" charset="-128"/>
              <a:ea typeface="MS Mincho" panose="02020609040205080304" pitchFamily="49" charset="-128"/>
            </a:endParaRPr>
          </a:p>
          <a:p>
            <a:pPr>
              <a:buNone/>
            </a:pPr>
            <a:r>
              <a:rPr lang="ja-JP"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　噛まれそうになったら、さりげなく逃げる</a:t>
            </a:r>
            <a:endParaRPr lang="en-US" altLang="ja-JP"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噛まれてしまったら</a:t>
            </a:r>
            <a:endParaRPr lang="en-US" altLang="ja-JP" dirty="0">
              <a:latin typeface="MS Mincho" panose="02020609040205080304" pitchFamily="49" charset="-128"/>
              <a:ea typeface="MS Mincho" panose="02020609040205080304" pitchFamily="49" charset="-128"/>
            </a:endParaRPr>
          </a:p>
          <a:p>
            <a:pPr>
              <a:buNone/>
            </a:pPr>
            <a:r>
              <a:rPr lang="ja-JP" altLang="en-US" dirty="0">
                <a:latin typeface="MS Mincho" panose="02020609040205080304" pitchFamily="49" charset="-128"/>
                <a:ea typeface="MS Mincho" panose="02020609040205080304" pitchFamily="49" charset="-128"/>
              </a:rPr>
              <a:t>　　噛まれる瞬間は、手は引かずに、押し返す！</a:t>
            </a:r>
            <a:endParaRPr lang="en-US" altLang="ja-JP" dirty="0">
              <a:latin typeface="MS Mincho" panose="02020609040205080304" pitchFamily="49" charset="-128"/>
              <a:ea typeface="MS Mincho" panose="02020609040205080304" pitchFamily="49" charset="-128"/>
            </a:endParaRPr>
          </a:p>
          <a:p>
            <a:pPr>
              <a:buNone/>
            </a:pPr>
            <a:r>
              <a:rPr lang="ja-JP" altLang="en-US" dirty="0">
                <a:latin typeface="MS Mincho" panose="02020609040205080304" pitchFamily="49" charset="-128"/>
                <a:ea typeface="MS Mincho" panose="02020609040205080304" pitchFamily="49" charset="-128"/>
              </a:rPr>
              <a:t>　　反射的に手を引いてしまうので、気持ち</a:t>
            </a:r>
            <a:r>
              <a:rPr lang="ja-JP" altLang="en-US">
                <a:latin typeface="MS Mincho" panose="02020609040205080304" pitchFamily="49" charset="-128"/>
                <a:ea typeface="MS Mincho" panose="02020609040205080304" pitchFamily="49" charset="-128"/>
              </a:rPr>
              <a:t>だけでも</a:t>
            </a:r>
            <a:endParaRPr lang="en-US" altLang="ja-JP" dirty="0">
              <a:latin typeface="MS Mincho" panose="02020609040205080304" pitchFamily="49" charset="-128"/>
              <a:ea typeface="MS Mincho" panose="02020609040205080304" pitchFamily="49" charset="-128"/>
            </a:endParaRPr>
          </a:p>
          <a:p>
            <a:pPr>
              <a:buNone/>
            </a:pPr>
            <a:r>
              <a:rPr lang="ja-JP" altLang="en-US">
                <a:latin typeface="MS Mincho" panose="02020609040205080304" pitchFamily="49" charset="-128"/>
                <a:ea typeface="MS Mincho" panose="02020609040205080304" pitchFamily="49" charset="-128"/>
              </a:rPr>
              <a:t>　　押す</a:t>
            </a:r>
            <a:r>
              <a:rPr lang="ja-JP" altLang="en-US" dirty="0">
                <a:latin typeface="MS Mincho" panose="02020609040205080304" pitchFamily="49" charset="-128"/>
                <a:ea typeface="MS Mincho" panose="02020609040205080304" pitchFamily="49" charset="-128"/>
              </a:rPr>
              <a:t>つもりでいると、引く力が少し弱まり</a:t>
            </a:r>
            <a:r>
              <a:rPr lang="ja-JP" altLang="en-US">
                <a:latin typeface="MS Mincho" panose="02020609040205080304" pitchFamily="49" charset="-128"/>
                <a:ea typeface="MS Mincho" panose="02020609040205080304" pitchFamily="49" charset="-128"/>
              </a:rPr>
              <a:t>双方の</a:t>
            </a:r>
            <a:endParaRPr lang="en-US" altLang="ja-JP" dirty="0">
              <a:latin typeface="MS Mincho" panose="02020609040205080304" pitchFamily="49" charset="-128"/>
              <a:ea typeface="MS Mincho" panose="02020609040205080304" pitchFamily="49" charset="-128"/>
            </a:endParaRPr>
          </a:p>
          <a:p>
            <a:pPr>
              <a:buNone/>
            </a:pPr>
            <a:r>
              <a:rPr lang="ja-JP" altLang="en-US">
                <a:latin typeface="MS Mincho" panose="02020609040205080304" pitchFamily="49" charset="-128"/>
                <a:ea typeface="MS Mincho" panose="02020609040205080304" pitchFamily="49" charset="-128"/>
              </a:rPr>
              <a:t>　</a:t>
            </a:r>
            <a:r>
              <a:rPr lang="en-US"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ダメージが少なくてすむ</a:t>
            </a:r>
            <a:endParaRPr lang="en-US" altLang="ja-JP" dirty="0">
              <a:latin typeface="MS Mincho" panose="02020609040205080304" pitchFamily="49" charset="-128"/>
              <a:ea typeface="MS Mincho" panose="02020609040205080304" pitchFamily="49" charset="-128"/>
            </a:endParaRPr>
          </a:p>
          <a:p>
            <a:pPr>
              <a:buNone/>
            </a:pPr>
            <a:r>
              <a:rPr lang="ja-JP"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　あとは心静かに離してくれるのを待つ</a:t>
            </a:r>
            <a:endParaRPr lang="en-US" altLang="ja-JP" dirty="0">
              <a:latin typeface="MS Mincho" panose="02020609040205080304" pitchFamily="49" charset="-128"/>
              <a:ea typeface="MS Mincho" panose="02020609040205080304" pitchFamily="49" charset="-128"/>
            </a:endParaRPr>
          </a:p>
          <a:p>
            <a:endParaRPr lang="ja-JP" altLang="en-US" dirty="0"/>
          </a:p>
        </p:txBody>
      </p:sp>
      <p:pic>
        <p:nvPicPr>
          <p:cNvPr id="12800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42334" y="0"/>
            <a:ext cx="2301665" cy="3069021"/>
          </a:xfrm>
          <a:prstGeom prst="rect">
            <a:avLst/>
          </a:prstGeom>
          <a:noFill/>
          <a:ln w="9525">
            <a:noFill/>
            <a:miter lim="800000"/>
            <a:headEnd/>
            <a:tailEnd/>
          </a:ln>
          <a:effectLst/>
        </p:spPr>
      </p:pic>
      <p:sp>
        <p:nvSpPr>
          <p:cNvPr id="4" name="スライド番号プレースホルダー 3">
            <a:extLst>
              <a:ext uri="{FF2B5EF4-FFF2-40B4-BE49-F238E27FC236}">
                <a16:creationId xmlns="" xmlns:a16="http://schemas.microsoft.com/office/drawing/2014/main" id="{858A1581-66E2-F948-BE78-D50DF259C394}"/>
              </a:ext>
            </a:extLst>
          </p:cNvPr>
          <p:cNvSpPr>
            <a:spLocks noGrp="1"/>
          </p:cNvSpPr>
          <p:nvPr>
            <p:ph type="sldNum" sz="quarter" idx="12"/>
          </p:nvPr>
        </p:nvSpPr>
        <p:spPr/>
        <p:txBody>
          <a:bodyPr/>
          <a:lstStyle/>
          <a:p>
            <a:fld id="{43435DA3-2B49-FD43-B8FA-326907F11622}" type="slidenum">
              <a:rPr kumimoji="1" lang="ja-JP" altLang="en-US" smtClean="0"/>
              <a:t>44</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fade">
                                      <p:cBhvr>
                                        <p:cTn id="7" dur="3000"/>
                                        <p:tgtEl>
                                          <p:spTgt spid="128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S Mincho" panose="02020609040205080304" pitchFamily="49" charset="-128"/>
                <a:ea typeface="MS Mincho" panose="02020609040205080304" pitchFamily="49" charset="-128"/>
              </a:rPr>
              <a:t>暴れられる</a:t>
            </a:r>
          </a:p>
        </p:txBody>
      </p:sp>
      <p:sp>
        <p:nvSpPr>
          <p:cNvPr id="3" name="コンテンツ プレースホルダ 2"/>
          <p:cNvSpPr>
            <a:spLocks noGrp="1"/>
          </p:cNvSpPr>
          <p:nvPr>
            <p:ph idx="1"/>
          </p:nvPr>
        </p:nvSpPr>
        <p:spPr>
          <a:xfrm>
            <a:off x="0" y="1600201"/>
            <a:ext cx="9144000" cy="5494866"/>
          </a:xfrm>
        </p:spPr>
        <p:txBody>
          <a:bodyPr>
            <a:normAutofit/>
          </a:bodyPr>
          <a:lstStyle/>
          <a:p>
            <a:r>
              <a:rPr lang="ja-JP" altLang="en-US" sz="3200" dirty="0">
                <a:latin typeface="MS Mincho" panose="02020609040205080304" pitchFamily="49" charset="-128"/>
                <a:ea typeface="MS Mincho" panose="02020609040205080304" pitchFamily="49" charset="-128"/>
              </a:rPr>
              <a:t>施設は利用者にとって、日常生活の場である。</a:t>
            </a:r>
            <a:endParaRPr lang="en-US" altLang="ja-JP" sz="3200" dirty="0">
              <a:latin typeface="MS Mincho" panose="02020609040205080304" pitchFamily="49" charset="-128"/>
              <a:ea typeface="MS Mincho" panose="02020609040205080304" pitchFamily="49" charset="-128"/>
            </a:endParaRPr>
          </a:p>
          <a:p>
            <a:pPr>
              <a:buNone/>
            </a:pPr>
            <a:r>
              <a:rPr lang="ja-JP" altLang="en-US" sz="3200" dirty="0">
                <a:latin typeface="MS Mincho" panose="02020609040205080304" pitchFamily="49" charset="-128"/>
                <a:ea typeface="MS Mincho" panose="02020609040205080304" pitchFamily="49" charset="-128"/>
              </a:rPr>
              <a:t>　　　　見知った仲間。職員。</a:t>
            </a:r>
            <a:endParaRPr lang="en-US" altLang="ja-JP" sz="3200" dirty="0">
              <a:latin typeface="MS Mincho" panose="02020609040205080304" pitchFamily="49" charset="-128"/>
              <a:ea typeface="MS Mincho" panose="02020609040205080304" pitchFamily="49" charset="-128"/>
            </a:endParaRPr>
          </a:p>
          <a:p>
            <a:pPr>
              <a:buNone/>
            </a:pPr>
            <a:r>
              <a:rPr lang="ja-JP" altLang="en-US" sz="3200" dirty="0">
                <a:latin typeface="MS Mincho" panose="02020609040205080304" pitchFamily="49" charset="-128"/>
                <a:ea typeface="MS Mincho" panose="02020609040205080304" pitchFamily="49" charset="-128"/>
              </a:rPr>
              <a:t>　　　　決まった机、椅子の配置</a:t>
            </a:r>
            <a:endParaRPr lang="en-US" altLang="ja-JP" sz="3200" dirty="0">
              <a:latin typeface="MS Mincho" panose="02020609040205080304" pitchFamily="49" charset="-128"/>
              <a:ea typeface="MS Mincho" panose="02020609040205080304" pitchFamily="49" charset="-128"/>
            </a:endParaRPr>
          </a:p>
          <a:p>
            <a:pPr>
              <a:buNone/>
            </a:pPr>
            <a:r>
              <a:rPr lang="ja-JP" altLang="en-US" sz="3200" dirty="0">
                <a:latin typeface="MS Mincho" panose="02020609040205080304" pitchFamily="49" charset="-128"/>
                <a:ea typeface="MS Mincho" panose="02020609040205080304" pitchFamily="49" charset="-128"/>
              </a:rPr>
              <a:t>　　　　いつも通りのスケジュール</a:t>
            </a:r>
            <a:endParaRPr lang="en-US" altLang="ja-JP" sz="3200" dirty="0">
              <a:latin typeface="MS Mincho" panose="02020609040205080304" pitchFamily="49" charset="-128"/>
              <a:ea typeface="MS Mincho" panose="02020609040205080304" pitchFamily="49" charset="-128"/>
            </a:endParaRPr>
          </a:p>
          <a:p>
            <a:endParaRPr lang="en-US" altLang="ja-JP" sz="3200" dirty="0">
              <a:latin typeface="MS Mincho" panose="02020609040205080304" pitchFamily="49" charset="-128"/>
              <a:ea typeface="MS Mincho" panose="02020609040205080304" pitchFamily="49" charset="-128"/>
            </a:endParaRPr>
          </a:p>
          <a:p>
            <a:r>
              <a:rPr lang="en-US" altLang="ja-JP" sz="3200" dirty="0">
                <a:latin typeface="MS Mincho" panose="02020609040205080304" pitchFamily="49" charset="-128"/>
                <a:ea typeface="MS Mincho" panose="02020609040205080304" pitchFamily="49" charset="-128"/>
              </a:rPr>
              <a:t>『</a:t>
            </a:r>
            <a:r>
              <a:rPr lang="ja-JP" altLang="en-US" sz="3200" dirty="0">
                <a:latin typeface="MS Mincho" panose="02020609040205080304" pitchFamily="49" charset="-128"/>
                <a:ea typeface="MS Mincho" panose="02020609040205080304" pitchFamily="49" charset="-128"/>
              </a:rPr>
              <a:t>イベントが楽しみ！　お客さん大好き！</a:t>
            </a:r>
            <a:r>
              <a:rPr lang="en-US" altLang="ja-JP" sz="3200" dirty="0">
                <a:latin typeface="MS Mincho" panose="02020609040205080304" pitchFamily="49" charset="-128"/>
                <a:ea typeface="MS Mincho" panose="02020609040205080304" pitchFamily="49" charset="-128"/>
              </a:rPr>
              <a:t>』</a:t>
            </a:r>
            <a:r>
              <a:rPr lang="ja-JP" altLang="en-US" sz="3200" dirty="0">
                <a:latin typeface="MS Mincho" panose="02020609040205080304" pitchFamily="49" charset="-128"/>
                <a:ea typeface="MS Mincho" panose="02020609040205080304" pitchFamily="49" charset="-128"/>
              </a:rPr>
              <a:t>　</a:t>
            </a:r>
            <a:endParaRPr lang="en-US" altLang="ja-JP" sz="3200" dirty="0">
              <a:latin typeface="MS Mincho" panose="02020609040205080304" pitchFamily="49" charset="-128"/>
              <a:ea typeface="MS Mincho" panose="02020609040205080304" pitchFamily="49" charset="-128"/>
            </a:endParaRPr>
          </a:p>
          <a:p>
            <a:pPr>
              <a:buNone/>
            </a:pPr>
            <a:r>
              <a:rPr lang="ja-JP" altLang="ja-JP" sz="3200" dirty="0">
                <a:latin typeface="MS Mincho" panose="02020609040205080304" pitchFamily="49" charset="-128"/>
                <a:ea typeface="MS Mincho" panose="02020609040205080304" pitchFamily="49" charset="-128"/>
              </a:rPr>
              <a:t>　</a:t>
            </a:r>
            <a:r>
              <a:rPr lang="ja-JP" altLang="en-US" sz="3200" dirty="0">
                <a:latin typeface="MS Mincho" panose="02020609040205080304" pitchFamily="49" charset="-128"/>
                <a:ea typeface="MS Mincho" panose="02020609040205080304" pitchFamily="49" charset="-128"/>
              </a:rPr>
              <a:t>　　　　　　　　　　</a:t>
            </a:r>
            <a:r>
              <a:rPr lang="ja-JP" altLang="en-US" sz="3200">
                <a:latin typeface="MS Mincho" panose="02020609040205080304" pitchFamily="49" charset="-128"/>
                <a:ea typeface="MS Mincho" panose="02020609040205080304" pitchFamily="49" charset="-128"/>
              </a:rPr>
              <a:t>　と</a:t>
            </a:r>
            <a:r>
              <a:rPr lang="ja-JP" altLang="en-US" sz="3200" dirty="0">
                <a:latin typeface="MS Mincho" panose="02020609040205080304" pitchFamily="49" charset="-128"/>
                <a:ea typeface="MS Mincho" panose="02020609040205080304" pitchFamily="49" charset="-128"/>
              </a:rPr>
              <a:t>言う利用者</a:t>
            </a:r>
            <a:r>
              <a:rPr lang="ja-JP" altLang="en-US" sz="3200">
                <a:latin typeface="MS Mincho" panose="02020609040205080304" pitchFamily="49" charset="-128"/>
                <a:ea typeface="MS Mincho" panose="02020609040205080304" pitchFamily="49" charset="-128"/>
              </a:rPr>
              <a:t>もいる</a:t>
            </a:r>
            <a:endParaRPr lang="en-US" altLang="ja-JP" sz="3200" dirty="0">
              <a:latin typeface="MS Mincho" panose="02020609040205080304" pitchFamily="49" charset="-128"/>
              <a:ea typeface="MS Mincho" panose="02020609040205080304" pitchFamily="49" charset="-128"/>
            </a:endParaRPr>
          </a:p>
          <a:p>
            <a:pPr>
              <a:buNone/>
            </a:pPr>
            <a:endParaRPr lang="en-US" altLang="ja-JP" sz="3200" dirty="0">
              <a:latin typeface="MS Mincho" panose="02020609040205080304" pitchFamily="49" charset="-128"/>
              <a:ea typeface="MS Mincho" panose="02020609040205080304" pitchFamily="49" charset="-128"/>
            </a:endParaRPr>
          </a:p>
          <a:p>
            <a:pPr>
              <a:buNone/>
            </a:pPr>
            <a:r>
              <a:rPr lang="en-US" altLang="ja-JP" sz="4400" dirty="0">
                <a:latin typeface="MS Mincho" panose="02020609040205080304" pitchFamily="49" charset="-128"/>
                <a:ea typeface="MS Mincho" panose="02020609040205080304" pitchFamily="49" charset="-128"/>
              </a:rPr>
              <a:t>              </a:t>
            </a:r>
            <a:endParaRPr lang="ja-JP" altLang="en-US" sz="4400" dirty="0">
              <a:latin typeface="MS Mincho" panose="02020609040205080304" pitchFamily="49" charset="-128"/>
              <a:ea typeface="MS Mincho" panose="02020609040205080304" pitchFamily="49" charset="-128"/>
            </a:endParaRPr>
          </a:p>
        </p:txBody>
      </p:sp>
      <p:sp>
        <p:nvSpPr>
          <p:cNvPr id="4" name="テキスト ボックス 3">
            <a:extLst>
              <a:ext uri="{FF2B5EF4-FFF2-40B4-BE49-F238E27FC236}">
                <a16:creationId xmlns="" xmlns:a16="http://schemas.microsoft.com/office/drawing/2014/main" id="{90886CF9-6010-D14A-BE3C-0916CD420673}"/>
              </a:ext>
            </a:extLst>
          </p:cNvPr>
          <p:cNvSpPr txBox="1"/>
          <p:nvPr/>
        </p:nvSpPr>
        <p:spPr>
          <a:xfrm>
            <a:off x="3949743" y="5337544"/>
            <a:ext cx="1834370" cy="1200329"/>
          </a:xfrm>
          <a:prstGeom prst="rect">
            <a:avLst/>
          </a:prstGeom>
          <a:noFill/>
        </p:spPr>
        <p:txBody>
          <a:bodyPr wrap="square" rtlCol="0">
            <a:spAutoFit/>
          </a:bodyPr>
          <a:lstStyle/>
          <a:p>
            <a:r>
              <a:rPr kumimoji="1" lang="ja-JP" altLang="en-US" sz="7200">
                <a:latin typeface="MS Mincho" panose="02020609040205080304" pitchFamily="49" charset="-128"/>
                <a:ea typeface="MS Mincho" panose="02020609040205080304" pitchFamily="49" charset="-128"/>
              </a:rPr>
              <a:t>が、</a:t>
            </a:r>
          </a:p>
        </p:txBody>
      </p:sp>
      <p:sp>
        <p:nvSpPr>
          <p:cNvPr id="5" name="スライド番号プレースホルダー 4">
            <a:extLst>
              <a:ext uri="{FF2B5EF4-FFF2-40B4-BE49-F238E27FC236}">
                <a16:creationId xmlns="" xmlns:a16="http://schemas.microsoft.com/office/drawing/2014/main" id="{E676F610-D519-8F42-806E-1A5E7E0DFD77}"/>
              </a:ext>
            </a:extLst>
          </p:cNvPr>
          <p:cNvSpPr>
            <a:spLocks noGrp="1"/>
          </p:cNvSpPr>
          <p:nvPr>
            <p:ph type="sldNum" sz="quarter" idx="12"/>
          </p:nvPr>
        </p:nvSpPr>
        <p:spPr/>
        <p:txBody>
          <a:bodyPr/>
          <a:lstStyle/>
          <a:p>
            <a:fld id="{43435DA3-2B49-FD43-B8FA-326907F11622}" type="slidenum">
              <a:rPr kumimoji="1" lang="ja-JP" altLang="en-US" smtClean="0"/>
              <a:t>45</a:t>
            </a:fld>
            <a:endParaRPr kumimoji="1" lang="ja-JP"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9275" y="-188933"/>
            <a:ext cx="8042276" cy="2081233"/>
          </a:xfrm>
        </p:spPr>
        <p:txBody>
          <a:bodyPr>
            <a:normAutofit/>
          </a:bodyPr>
          <a:lstStyle/>
          <a:p>
            <a:r>
              <a:rPr lang="ja-JP" altLang="en-US" dirty="0">
                <a:latin typeface="MS Mincho" panose="02020609040205080304" pitchFamily="49" charset="-128"/>
                <a:ea typeface="MS Mincho" panose="02020609040205080304" pitchFamily="49" charset="-128"/>
              </a:rPr>
              <a:t>そうじゃない人もいる</a:t>
            </a:r>
            <a:r>
              <a:rPr lang="en-US" altLang="ja-JP" dirty="0">
                <a:latin typeface="MS Mincho" panose="02020609040205080304" pitchFamily="49" charset="-128"/>
                <a:ea typeface="MS Mincho" panose="02020609040205080304" pitchFamily="49" charset="-128"/>
              </a:rPr>
              <a:t/>
            </a:r>
            <a:br>
              <a:rPr lang="en-US" altLang="ja-JP" dirty="0">
                <a:latin typeface="MS Mincho" panose="02020609040205080304" pitchFamily="49" charset="-128"/>
                <a:ea typeface="MS Mincho" panose="02020609040205080304" pitchFamily="49" charset="-128"/>
              </a:rPr>
            </a:br>
            <a:r>
              <a:rPr lang="ja-JP" altLang="en-US" dirty="0">
                <a:latin typeface="MS Mincho" panose="02020609040205080304" pitchFamily="49" charset="-128"/>
                <a:ea typeface="MS Mincho" panose="02020609040205080304" pitchFamily="49" charset="-128"/>
              </a:rPr>
              <a:t>変化が不安</a:t>
            </a:r>
          </a:p>
        </p:txBody>
      </p:sp>
      <p:sp>
        <p:nvSpPr>
          <p:cNvPr id="3" name="コンテンツ プレースホルダ 2"/>
          <p:cNvSpPr>
            <a:spLocks noGrp="1"/>
          </p:cNvSpPr>
          <p:nvPr>
            <p:ph idx="1"/>
          </p:nvPr>
        </p:nvSpPr>
        <p:spPr>
          <a:xfrm>
            <a:off x="165100" y="1892300"/>
            <a:ext cx="9359900" cy="5651500"/>
          </a:xfrm>
        </p:spPr>
        <p:txBody>
          <a:bodyPr>
            <a:normAutofit/>
          </a:bodyPr>
          <a:lstStyle/>
          <a:p>
            <a:pPr marL="0" indent="0">
              <a:buNone/>
            </a:pPr>
            <a:r>
              <a:rPr lang="ja-JP" altLang="en-US" sz="2800" dirty="0">
                <a:latin typeface="MS Mincho" panose="02020609040205080304" pitchFamily="49" charset="-128"/>
                <a:ea typeface="MS Mincho" panose="02020609040205080304" pitchFamily="49" charset="-128"/>
              </a:rPr>
              <a:t>いつもの生活</a:t>
            </a:r>
            <a:r>
              <a:rPr lang="ja-JP" altLang="en-US" sz="2800">
                <a:latin typeface="MS Mincho" panose="02020609040205080304" pitchFamily="49" charset="-128"/>
                <a:ea typeface="MS Mincho" panose="02020609040205080304" pitchFamily="49" charset="-128"/>
              </a:rPr>
              <a:t>の場なのに</a:t>
            </a:r>
            <a:endParaRPr lang="en-US" altLang="ja-JP" sz="2800" dirty="0">
              <a:latin typeface="MS Mincho" panose="02020609040205080304" pitchFamily="49" charset="-128"/>
              <a:ea typeface="MS Mincho" panose="02020609040205080304" pitchFamily="49" charset="-128"/>
            </a:endParaRPr>
          </a:p>
          <a:p>
            <a:pPr>
              <a:buNone/>
            </a:pPr>
            <a:r>
              <a:rPr lang="ja-JP" altLang="en-US" sz="2800" dirty="0">
                <a:latin typeface="MS Mincho" panose="02020609040205080304" pitchFamily="49" charset="-128"/>
                <a:ea typeface="MS Mincho" panose="02020609040205080304" pitchFamily="49" charset="-128"/>
              </a:rPr>
              <a:t>　</a:t>
            </a:r>
            <a:r>
              <a:rPr lang="ja-JP" altLang="en-US" sz="2800">
                <a:latin typeface="MS Mincho" panose="02020609040205080304" pitchFamily="49" charset="-128"/>
                <a:ea typeface="MS Mincho" panose="02020609040205080304" pitchFamily="49" charset="-128"/>
              </a:rPr>
              <a:t>　見知らぬ</a:t>
            </a:r>
            <a:r>
              <a:rPr lang="ja-JP" altLang="en-US" sz="2800" dirty="0">
                <a:latin typeface="MS Mincho" panose="02020609040205080304" pitchFamily="49" charset="-128"/>
                <a:ea typeface="MS Mincho" panose="02020609040205080304" pitchFamily="49" charset="-128"/>
              </a:rPr>
              <a:t>沢山の人！</a:t>
            </a:r>
            <a:endParaRPr lang="en-US" altLang="ja-JP" sz="2800" dirty="0">
              <a:latin typeface="MS Mincho" panose="02020609040205080304" pitchFamily="49" charset="-128"/>
              <a:ea typeface="MS Mincho" panose="02020609040205080304" pitchFamily="49" charset="-128"/>
            </a:endParaRPr>
          </a:p>
          <a:p>
            <a:pPr>
              <a:buNone/>
            </a:pPr>
            <a:r>
              <a:rPr lang="ja-JP" altLang="en-US" sz="2800" dirty="0">
                <a:latin typeface="MS Mincho" panose="02020609040205080304" pitchFamily="49" charset="-128"/>
                <a:ea typeface="MS Mincho" panose="02020609040205080304" pitchFamily="49" charset="-128"/>
              </a:rPr>
              <a:t>　</a:t>
            </a:r>
            <a:r>
              <a:rPr lang="ja-JP" altLang="en-US" sz="2800">
                <a:latin typeface="MS Mincho" panose="02020609040205080304" pitchFamily="49" charset="-128"/>
                <a:ea typeface="MS Mincho" panose="02020609040205080304" pitchFamily="49" charset="-128"/>
              </a:rPr>
              <a:t>　いつもの椅子</a:t>
            </a:r>
            <a:r>
              <a:rPr lang="ja-JP" altLang="en-US" sz="2800" dirty="0">
                <a:latin typeface="MS Mincho" panose="02020609040205080304" pitchFamily="49" charset="-128"/>
                <a:ea typeface="MS Mincho" panose="02020609040205080304" pitchFamily="49" charset="-128"/>
              </a:rPr>
              <a:t>はどこ？！</a:t>
            </a:r>
            <a:endParaRPr lang="en-US" altLang="ja-JP" sz="2800" dirty="0">
              <a:latin typeface="MS Mincho" panose="02020609040205080304" pitchFamily="49" charset="-128"/>
              <a:ea typeface="MS Mincho" panose="02020609040205080304" pitchFamily="49" charset="-128"/>
            </a:endParaRPr>
          </a:p>
          <a:p>
            <a:pPr>
              <a:buNone/>
            </a:pPr>
            <a:r>
              <a:rPr lang="ja-JP" altLang="en-US" sz="2800" dirty="0">
                <a:latin typeface="MS Mincho" panose="02020609040205080304" pitchFamily="49" charset="-128"/>
                <a:ea typeface="MS Mincho" panose="02020609040205080304" pitchFamily="49" charset="-128"/>
              </a:rPr>
              <a:t>　</a:t>
            </a:r>
            <a:r>
              <a:rPr lang="ja-JP" altLang="en-US" sz="2800">
                <a:latin typeface="MS Mincho" panose="02020609040205080304" pitchFamily="49" charset="-128"/>
                <a:ea typeface="MS Mincho" panose="02020609040205080304" pitchFamily="49" charset="-128"/>
              </a:rPr>
              <a:t>　なん</a:t>
            </a:r>
            <a:r>
              <a:rPr lang="ja-JP" altLang="en-US" sz="2800" dirty="0">
                <a:latin typeface="MS Mincho" panose="02020609040205080304" pitchFamily="49" charset="-128"/>
                <a:ea typeface="MS Mincho" panose="02020609040205080304" pitchFamily="49" charset="-128"/>
              </a:rPr>
              <a:t>で机がいつも通り並んでいないの？！</a:t>
            </a:r>
            <a:endParaRPr lang="en-US" altLang="ja-JP" sz="2800" dirty="0">
              <a:latin typeface="MS Mincho" panose="02020609040205080304" pitchFamily="49" charset="-128"/>
              <a:ea typeface="MS Mincho" panose="02020609040205080304" pitchFamily="49" charset="-128"/>
            </a:endParaRPr>
          </a:p>
          <a:p>
            <a:pPr>
              <a:buNone/>
            </a:pPr>
            <a:r>
              <a:rPr lang="ja-JP" altLang="en-US" sz="2800" dirty="0">
                <a:latin typeface="MS Mincho" panose="02020609040205080304" pitchFamily="49" charset="-128"/>
                <a:ea typeface="MS Mincho" panose="02020609040205080304" pitchFamily="49" charset="-128"/>
              </a:rPr>
              <a:t>　</a:t>
            </a:r>
            <a:r>
              <a:rPr lang="ja-JP" altLang="en-US" sz="2800">
                <a:latin typeface="MS Mincho" panose="02020609040205080304" pitchFamily="49" charset="-128"/>
                <a:ea typeface="MS Mincho" panose="02020609040205080304" pitchFamily="49" charset="-128"/>
              </a:rPr>
              <a:t>　知らない</a:t>
            </a:r>
            <a:r>
              <a:rPr lang="ja-JP" altLang="en-US" sz="2800" dirty="0">
                <a:latin typeface="MS Mincho" panose="02020609040205080304" pitchFamily="49" charset="-128"/>
                <a:ea typeface="MS Mincho" panose="02020609040205080304" pitchFamily="49" charset="-128"/>
              </a:rPr>
              <a:t>人がいきなり口に何か突っ込んでくる！</a:t>
            </a:r>
            <a:endParaRPr lang="en-US" altLang="ja-JP" sz="2800" dirty="0">
              <a:latin typeface="MS Mincho" panose="02020609040205080304" pitchFamily="49" charset="-128"/>
              <a:ea typeface="MS Mincho" panose="02020609040205080304" pitchFamily="49" charset="-128"/>
            </a:endParaRPr>
          </a:p>
          <a:p>
            <a:pPr>
              <a:buNone/>
            </a:pPr>
            <a:r>
              <a:rPr lang="ja-JP" altLang="en-US" sz="5400" dirty="0"/>
              <a:t>　</a:t>
            </a:r>
            <a:r>
              <a:rPr lang="ja-JP" altLang="en-US" dirty="0"/>
              <a:t>　</a:t>
            </a:r>
          </a:p>
        </p:txBody>
      </p:sp>
      <p:sp>
        <p:nvSpPr>
          <p:cNvPr id="4" name="テキスト ボックス 3"/>
          <p:cNvSpPr txBox="1"/>
          <p:nvPr/>
        </p:nvSpPr>
        <p:spPr>
          <a:xfrm>
            <a:off x="165100" y="5486400"/>
            <a:ext cx="9671038" cy="1015663"/>
          </a:xfrm>
          <a:prstGeom prst="rect">
            <a:avLst/>
          </a:prstGeom>
          <a:noFill/>
        </p:spPr>
        <p:txBody>
          <a:bodyPr wrap="square" rtlCol="0">
            <a:spAutoFit/>
          </a:bodyPr>
          <a:lstStyle/>
          <a:p>
            <a:r>
              <a:rPr lang="ja-JP" altLang="en-US" sz="6000" b="1" dirty="0">
                <a:latin typeface="MS Mincho" panose="02020609040205080304" pitchFamily="49" charset="-128"/>
                <a:ea typeface="MS Mincho" panose="02020609040205080304" pitchFamily="49" charset="-128"/>
              </a:rPr>
              <a:t>なにをするんだああ！！！</a:t>
            </a:r>
            <a:endParaRPr kumimoji="1" lang="ja-JP" altLang="en-US" sz="6000" b="1" dirty="0">
              <a:latin typeface="MS Mincho" panose="02020609040205080304" pitchFamily="49" charset="-128"/>
              <a:ea typeface="MS Mincho" panose="02020609040205080304" pitchFamily="49" charset="-128"/>
            </a:endParaRPr>
          </a:p>
        </p:txBody>
      </p:sp>
      <p:sp>
        <p:nvSpPr>
          <p:cNvPr id="5" name="スライド番号プレースホルダー 4">
            <a:extLst>
              <a:ext uri="{FF2B5EF4-FFF2-40B4-BE49-F238E27FC236}">
                <a16:creationId xmlns="" xmlns:a16="http://schemas.microsoft.com/office/drawing/2014/main" id="{BDD3CD59-04AE-784D-887C-474E5E151735}"/>
              </a:ext>
            </a:extLst>
          </p:cNvPr>
          <p:cNvSpPr>
            <a:spLocks noGrp="1"/>
          </p:cNvSpPr>
          <p:nvPr>
            <p:ph type="sldNum" sz="quarter" idx="12"/>
          </p:nvPr>
        </p:nvSpPr>
        <p:spPr/>
        <p:txBody>
          <a:bodyPr/>
          <a:lstStyle/>
          <a:p>
            <a:fld id="{43435DA3-2B49-FD43-B8FA-326907F11622}" type="slidenum">
              <a:rPr kumimoji="1" lang="ja-JP" altLang="en-US" smtClean="0"/>
              <a:t>46</a:t>
            </a:fld>
            <a:endParaRPr kumimoji="1" lang="ja-JP" altLang="en-US"/>
          </a:p>
        </p:txBody>
      </p:sp>
      <p:sp>
        <p:nvSpPr>
          <p:cNvPr id="6" name="テキスト ボックス 5">
            <a:extLst>
              <a:ext uri="{FF2B5EF4-FFF2-40B4-BE49-F238E27FC236}">
                <a16:creationId xmlns="" xmlns:a16="http://schemas.microsoft.com/office/drawing/2014/main" id="{D046E64E-C51E-D349-82E6-5A113EB3C661}"/>
              </a:ext>
            </a:extLst>
          </p:cNvPr>
          <p:cNvSpPr txBox="1"/>
          <p:nvPr/>
        </p:nvSpPr>
        <p:spPr>
          <a:xfrm>
            <a:off x="6276062" y="6502063"/>
            <a:ext cx="1569660" cy="369332"/>
          </a:xfrm>
          <a:prstGeom prst="rect">
            <a:avLst/>
          </a:prstGeom>
          <a:solidFill>
            <a:schemeClr val="accent4">
              <a:lumMod val="20000"/>
              <a:lumOff val="80000"/>
            </a:schemeClr>
          </a:solidFill>
        </p:spPr>
        <p:txBody>
          <a:bodyPr wrap="none" rtlCol="0">
            <a:spAutoFit/>
          </a:bodyPr>
          <a:lstStyle/>
          <a:p>
            <a:r>
              <a:rPr kumimoji="1" lang="ja-JP" altLang="en-US" sz="1800">
                <a:latin typeface="MS Mincho" panose="02020609040205080304" pitchFamily="49" charset="-128"/>
                <a:ea typeface="MS Mincho" panose="02020609040205080304" pitchFamily="49" charset="-128"/>
              </a:rPr>
              <a:t>→スライド</a:t>
            </a:r>
            <a:r>
              <a:rPr kumimoji="1" lang="en-US" altLang="ja-JP" sz="1800" dirty="0">
                <a:latin typeface="MS Mincho" panose="02020609040205080304" pitchFamily="49" charset="-128"/>
                <a:ea typeface="MS Mincho" panose="02020609040205080304" pitchFamily="49" charset="-128"/>
              </a:rPr>
              <a:t>21</a:t>
            </a:r>
            <a:endParaRPr kumimoji="1" lang="ja-JP" altLang="en-US" sz="1800">
              <a:latin typeface="MS Mincho" panose="02020609040205080304" pitchFamily="49" charset="-128"/>
              <a:ea typeface="MS Mincho" panose="02020609040205080304"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dirty="0"/>
          </a:p>
        </p:txBody>
      </p:sp>
      <p:sp>
        <p:nvSpPr>
          <p:cNvPr id="3" name="コンテンツ プレースホルダ 2"/>
          <p:cNvSpPr>
            <a:spLocks noGrp="1"/>
          </p:cNvSpPr>
          <p:nvPr>
            <p:ph idx="1"/>
          </p:nvPr>
        </p:nvSpPr>
        <p:spPr/>
        <p:txBody>
          <a:bodyPr/>
          <a:lstStyle/>
          <a:p>
            <a:endParaRPr lang="ja-JP" altLang="en-US"/>
          </a:p>
        </p:txBody>
      </p:sp>
      <p:pic>
        <p:nvPicPr>
          <p:cNvPr id="614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6" y="1"/>
            <a:ext cx="9144736" cy="6858000"/>
          </a:xfrm>
          <a:prstGeom prst="rect">
            <a:avLst/>
          </a:prstGeom>
          <a:solidFill>
            <a:schemeClr val="accent6"/>
          </a:solidFill>
          <a:ln w="9525">
            <a:noFill/>
            <a:miter lim="800000"/>
            <a:headEnd/>
            <a:tailEnd/>
          </a:ln>
          <a:effectLst/>
        </p:spPr>
      </p:pic>
      <p:sp>
        <p:nvSpPr>
          <p:cNvPr id="4" name="テキスト ボックス 3">
            <a:extLst>
              <a:ext uri="{FF2B5EF4-FFF2-40B4-BE49-F238E27FC236}">
                <a16:creationId xmlns="" xmlns:a16="http://schemas.microsoft.com/office/drawing/2014/main" id="{75EA9EDC-4F1D-B948-9D1E-B4C3CE387259}"/>
              </a:ext>
            </a:extLst>
          </p:cNvPr>
          <p:cNvSpPr txBox="1"/>
          <p:nvPr/>
        </p:nvSpPr>
        <p:spPr>
          <a:xfrm>
            <a:off x="756745" y="735724"/>
            <a:ext cx="4339650" cy="646331"/>
          </a:xfrm>
          <a:prstGeom prst="rect">
            <a:avLst/>
          </a:prstGeom>
          <a:solidFill>
            <a:schemeClr val="accent6"/>
          </a:solidFill>
        </p:spPr>
        <p:txBody>
          <a:bodyPr wrap="none" rtlCol="0">
            <a:spAutoFit/>
          </a:bodyPr>
          <a:lstStyle/>
          <a:p>
            <a:r>
              <a:rPr kumimoji="1" lang="ja-JP" altLang="en-US" sz="3600" b="1">
                <a:solidFill>
                  <a:schemeClr val="bg1"/>
                </a:solidFill>
                <a:latin typeface="MS Mincho" panose="02020609040205080304" pitchFamily="49" charset="-128"/>
                <a:ea typeface="MS Mincho" panose="02020609040205080304" pitchFamily="49" charset="-128"/>
              </a:rPr>
              <a:t>例えば、小学校の時</a:t>
            </a:r>
          </a:p>
        </p:txBody>
      </p:sp>
      <p:sp>
        <p:nvSpPr>
          <p:cNvPr id="5" name="スライド番号プレースホルダー 4">
            <a:extLst>
              <a:ext uri="{FF2B5EF4-FFF2-40B4-BE49-F238E27FC236}">
                <a16:creationId xmlns="" xmlns:a16="http://schemas.microsoft.com/office/drawing/2014/main" id="{BA82F100-0FF3-1C46-A818-CF029577FBB7}"/>
              </a:ext>
            </a:extLst>
          </p:cNvPr>
          <p:cNvSpPr>
            <a:spLocks noGrp="1"/>
          </p:cNvSpPr>
          <p:nvPr>
            <p:ph type="sldNum" sz="quarter" idx="12"/>
          </p:nvPr>
        </p:nvSpPr>
        <p:spPr/>
        <p:txBody>
          <a:bodyPr/>
          <a:lstStyle/>
          <a:p>
            <a:fld id="{43435DA3-2B49-FD43-B8FA-326907F11622}" type="slidenum">
              <a:rPr kumimoji="1" lang="ja-JP" altLang="en-US" smtClean="0"/>
              <a:t>47</a:t>
            </a:fld>
            <a:endParaRPr kumimoji="1" lang="ja-JP"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3" name="コンテンツ プレースホルダ 2"/>
          <p:cNvSpPr>
            <a:spLocks noGrp="1"/>
          </p:cNvSpPr>
          <p:nvPr>
            <p:ph idx="1"/>
          </p:nvPr>
        </p:nvSpPr>
        <p:spPr/>
        <p:txBody>
          <a:bodyPr/>
          <a:lstStyle/>
          <a:p>
            <a:endParaRPr lang="ja-JP" altLang="en-US"/>
          </a:p>
        </p:txBody>
      </p:sp>
      <p:pic>
        <p:nvPicPr>
          <p:cNvPr id="624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303"/>
            <a:ext cx="9154474" cy="6865303"/>
          </a:xfrm>
          <a:prstGeom prst="rect">
            <a:avLst/>
          </a:prstGeom>
          <a:noFill/>
          <a:ln w="9525">
            <a:noFill/>
            <a:miter lim="800000"/>
            <a:headEnd/>
            <a:tailEnd/>
          </a:ln>
          <a:effectLst/>
        </p:spPr>
      </p:pic>
      <p:sp>
        <p:nvSpPr>
          <p:cNvPr id="4" name="テキスト ボックス 3">
            <a:extLst>
              <a:ext uri="{FF2B5EF4-FFF2-40B4-BE49-F238E27FC236}">
                <a16:creationId xmlns="" xmlns:a16="http://schemas.microsoft.com/office/drawing/2014/main" id="{4D52612B-2293-5040-89A7-AC011AA7A011}"/>
              </a:ext>
            </a:extLst>
          </p:cNvPr>
          <p:cNvSpPr txBox="1"/>
          <p:nvPr/>
        </p:nvSpPr>
        <p:spPr>
          <a:xfrm>
            <a:off x="1912884" y="6096000"/>
            <a:ext cx="6998642" cy="646331"/>
          </a:xfrm>
          <a:prstGeom prst="rect">
            <a:avLst/>
          </a:prstGeom>
          <a:solidFill>
            <a:schemeClr val="accent6"/>
          </a:solidFill>
        </p:spPr>
        <p:txBody>
          <a:bodyPr wrap="square" rtlCol="0">
            <a:spAutoFit/>
          </a:bodyPr>
          <a:lstStyle/>
          <a:p>
            <a:r>
              <a:rPr kumimoji="1" lang="ja-JP" altLang="en-US" sz="3600" b="1">
                <a:solidFill>
                  <a:schemeClr val="bg1"/>
                </a:solidFill>
                <a:latin typeface="MS Mincho" panose="02020609040205080304" pitchFamily="49" charset="-128"/>
                <a:ea typeface="MS Mincho" panose="02020609040205080304" pitchFamily="49" charset="-128"/>
              </a:rPr>
              <a:t>教室で友達が授業を受けている</a:t>
            </a:r>
          </a:p>
        </p:txBody>
      </p:sp>
      <p:sp>
        <p:nvSpPr>
          <p:cNvPr id="5" name="スライド番号プレースホルダー 4">
            <a:extLst>
              <a:ext uri="{FF2B5EF4-FFF2-40B4-BE49-F238E27FC236}">
                <a16:creationId xmlns="" xmlns:a16="http://schemas.microsoft.com/office/drawing/2014/main" id="{BCEF559B-C7E9-4545-A70C-56C9B24DA7F9}"/>
              </a:ext>
            </a:extLst>
          </p:cNvPr>
          <p:cNvSpPr>
            <a:spLocks noGrp="1"/>
          </p:cNvSpPr>
          <p:nvPr>
            <p:ph type="sldNum" sz="quarter" idx="12"/>
          </p:nvPr>
        </p:nvSpPr>
        <p:spPr/>
        <p:txBody>
          <a:bodyPr/>
          <a:lstStyle/>
          <a:p>
            <a:fld id="{43435DA3-2B49-FD43-B8FA-326907F11622}" type="slidenum">
              <a:rPr kumimoji="1" lang="ja-JP" altLang="en-US" smtClean="0"/>
              <a:t>48</a:t>
            </a:fld>
            <a:endParaRPr kumimoji="1" lang="ja-JP"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dirty="0"/>
          </a:p>
        </p:txBody>
      </p:sp>
      <p:sp>
        <p:nvSpPr>
          <p:cNvPr id="3" name="コンテンツ プレースホルダ 2"/>
          <p:cNvSpPr>
            <a:spLocks noGrp="1"/>
          </p:cNvSpPr>
          <p:nvPr>
            <p:ph idx="1"/>
          </p:nvPr>
        </p:nvSpPr>
        <p:spPr/>
        <p:txBody>
          <a:bodyPr/>
          <a:lstStyle/>
          <a:p>
            <a:endParaRPr lang="ja-JP" altLang="en-US"/>
          </a:p>
        </p:txBody>
      </p:sp>
      <p:pic>
        <p:nvPicPr>
          <p:cNvPr id="614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6" y="1"/>
            <a:ext cx="9144736" cy="6858000"/>
          </a:xfrm>
          <a:prstGeom prst="rect">
            <a:avLst/>
          </a:prstGeom>
          <a:noFill/>
          <a:ln w="9525">
            <a:noFill/>
            <a:miter lim="800000"/>
            <a:headEnd/>
            <a:tailEnd/>
          </a:ln>
          <a:effectLst/>
        </p:spPr>
      </p:pic>
      <p:sp>
        <p:nvSpPr>
          <p:cNvPr id="4" name="テキスト ボックス 3">
            <a:extLst>
              <a:ext uri="{FF2B5EF4-FFF2-40B4-BE49-F238E27FC236}">
                <a16:creationId xmlns="" xmlns:a16="http://schemas.microsoft.com/office/drawing/2014/main" id="{BED2C61D-91CD-FE4F-91B3-72FDCD15657A}"/>
              </a:ext>
            </a:extLst>
          </p:cNvPr>
          <p:cNvSpPr txBox="1"/>
          <p:nvPr/>
        </p:nvSpPr>
        <p:spPr>
          <a:xfrm>
            <a:off x="357352" y="365126"/>
            <a:ext cx="8157998" cy="1200329"/>
          </a:xfrm>
          <a:prstGeom prst="rect">
            <a:avLst/>
          </a:prstGeom>
          <a:solidFill>
            <a:srgbClr val="FF0000"/>
          </a:solidFill>
        </p:spPr>
        <p:txBody>
          <a:bodyPr wrap="square" rtlCol="0">
            <a:spAutoFit/>
          </a:bodyPr>
          <a:lstStyle/>
          <a:p>
            <a:r>
              <a:rPr kumimoji="1" lang="ja-JP" altLang="en-US" sz="3600" b="1">
                <a:solidFill>
                  <a:schemeClr val="bg1"/>
                </a:solidFill>
                <a:latin typeface="MS Mincho" panose="02020609040205080304" pitchFamily="49" charset="-128"/>
                <a:ea typeface="MS Mincho" panose="02020609040205080304" pitchFamily="49" charset="-128"/>
              </a:rPr>
              <a:t>次の日、</a:t>
            </a:r>
            <a:endParaRPr kumimoji="1" lang="en-US" altLang="ja-JP" sz="3600" b="1" dirty="0">
              <a:solidFill>
                <a:schemeClr val="bg1"/>
              </a:solidFill>
              <a:latin typeface="MS Mincho" panose="02020609040205080304" pitchFamily="49" charset="-128"/>
              <a:ea typeface="MS Mincho" panose="02020609040205080304" pitchFamily="49" charset="-128"/>
            </a:endParaRPr>
          </a:p>
          <a:p>
            <a:r>
              <a:rPr kumimoji="1" lang="ja-JP" altLang="en-US" sz="3600" b="1">
                <a:solidFill>
                  <a:schemeClr val="bg1"/>
                </a:solidFill>
                <a:latin typeface="MS Mincho" panose="02020609040205080304" pitchFamily="49" charset="-128"/>
                <a:ea typeface="MS Mincho" panose="02020609040205080304" pitchFamily="49" charset="-128"/>
              </a:rPr>
              <a:t>いつものように教室のドアを開けると</a:t>
            </a:r>
          </a:p>
        </p:txBody>
      </p:sp>
      <p:sp>
        <p:nvSpPr>
          <p:cNvPr id="5" name="スライド番号プレースホルダー 4">
            <a:extLst>
              <a:ext uri="{FF2B5EF4-FFF2-40B4-BE49-F238E27FC236}">
                <a16:creationId xmlns="" xmlns:a16="http://schemas.microsoft.com/office/drawing/2014/main" id="{9F3C5F54-4265-A44A-BBA3-8D7377D04FC0}"/>
              </a:ext>
            </a:extLst>
          </p:cNvPr>
          <p:cNvSpPr>
            <a:spLocks noGrp="1"/>
          </p:cNvSpPr>
          <p:nvPr>
            <p:ph type="sldNum" sz="quarter" idx="12"/>
          </p:nvPr>
        </p:nvSpPr>
        <p:spPr/>
        <p:txBody>
          <a:bodyPr/>
          <a:lstStyle/>
          <a:p>
            <a:fld id="{43435DA3-2B49-FD43-B8FA-326907F11622}" type="slidenum">
              <a:rPr kumimoji="1" lang="ja-JP" altLang="en-US" smtClean="0"/>
              <a:t>49</a:t>
            </a:fld>
            <a:endParaRPr kumimoji="1" lang="ja-JP"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 xmlns:a16="http://schemas.microsoft.com/office/drawing/2014/main" id="{77A52D1C-8693-5345-9517-3F35E16B2C6B}"/>
              </a:ext>
            </a:extLst>
          </p:cNvPr>
          <p:cNvSpPr/>
          <p:nvPr/>
        </p:nvSpPr>
        <p:spPr>
          <a:xfrm>
            <a:off x="315937" y="1010093"/>
            <a:ext cx="7977457" cy="2860158"/>
          </a:xfrm>
          <a:prstGeom prst="roundRect">
            <a:avLst/>
          </a:prstGeom>
          <a:solidFill>
            <a:srgbClr val="FFE8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 xmlns:a16="http://schemas.microsoft.com/office/drawing/2014/main" id="{F4F40DF2-5D99-D747-9E11-2A90412BB4ED}"/>
              </a:ext>
            </a:extLst>
          </p:cNvPr>
          <p:cNvSpPr>
            <a:spLocks noGrp="1"/>
          </p:cNvSpPr>
          <p:nvPr>
            <p:ph type="title"/>
          </p:nvPr>
        </p:nvSpPr>
        <p:spPr>
          <a:xfrm>
            <a:off x="315938" y="-187878"/>
            <a:ext cx="8199664" cy="1325563"/>
          </a:xfrm>
        </p:spPr>
        <p:txBody>
          <a:bodyPr>
            <a:normAutofit/>
          </a:bodyPr>
          <a:lstStyle/>
          <a:p>
            <a:r>
              <a:rPr kumimoji="1" lang="ja-JP" altLang="en-US" sz="4000">
                <a:latin typeface="MS Mincho" panose="02020609040205080304" pitchFamily="49" charset="-128"/>
                <a:ea typeface="MS Mincho" panose="02020609040205080304" pitchFamily="49" charset="-128"/>
              </a:rPr>
              <a:t>と、法に定められてはいますが</a:t>
            </a:r>
          </a:p>
        </p:txBody>
      </p:sp>
      <p:sp>
        <p:nvSpPr>
          <p:cNvPr id="3" name="コンテンツ プレースホルダー 2">
            <a:extLst>
              <a:ext uri="{FF2B5EF4-FFF2-40B4-BE49-F238E27FC236}">
                <a16:creationId xmlns="" xmlns:a16="http://schemas.microsoft.com/office/drawing/2014/main" id="{FD4B1C4F-F09C-3B4B-AE0C-B547951D5F93}"/>
              </a:ext>
            </a:extLst>
          </p:cNvPr>
          <p:cNvSpPr>
            <a:spLocks noGrp="1"/>
          </p:cNvSpPr>
          <p:nvPr>
            <p:ph idx="1"/>
          </p:nvPr>
        </p:nvSpPr>
        <p:spPr>
          <a:xfrm>
            <a:off x="74428" y="1137685"/>
            <a:ext cx="9250325" cy="5986130"/>
          </a:xfrm>
        </p:spPr>
        <p:txBody>
          <a:bodyPr>
            <a:normAutofit/>
          </a:bodyPr>
          <a:lstStyle/>
          <a:p>
            <a:pPr marL="0" indent="0">
              <a:buNone/>
            </a:pPr>
            <a:r>
              <a:rPr kumimoji="1" lang="en-US" altLang="ja-JP" sz="3800" b="1" dirty="0">
                <a:latin typeface="MS Mincho" panose="02020609040205080304" pitchFamily="49" charset="-128"/>
                <a:ea typeface="MS Mincho" panose="02020609040205080304" pitchFamily="49" charset="-128"/>
              </a:rPr>
              <a:t>  </a:t>
            </a:r>
            <a:r>
              <a:rPr kumimoji="1" lang="ja-JP" altLang="en-US" sz="3800" b="1">
                <a:latin typeface="MS Mincho" panose="02020609040205080304" pitchFamily="49" charset="-128"/>
                <a:ea typeface="MS Mincho" panose="02020609040205080304" pitchFamily="49" charset="-128"/>
              </a:rPr>
              <a:t>まずは人として、</a:t>
            </a:r>
            <a:endParaRPr kumimoji="1" lang="en-US" altLang="ja-JP" sz="3800" b="1" dirty="0">
              <a:latin typeface="MS Mincho" panose="02020609040205080304" pitchFamily="49" charset="-128"/>
              <a:ea typeface="MS Mincho" panose="02020609040205080304" pitchFamily="49" charset="-128"/>
            </a:endParaRPr>
          </a:p>
          <a:p>
            <a:pPr marL="0" indent="0">
              <a:buNone/>
            </a:pPr>
            <a:r>
              <a:rPr kumimoji="1" lang="en-US" altLang="ja-JP" sz="3800" b="1" dirty="0">
                <a:latin typeface="MS Mincho" panose="02020609040205080304" pitchFamily="49" charset="-128"/>
                <a:ea typeface="MS Mincho" panose="02020609040205080304" pitchFamily="49" charset="-128"/>
              </a:rPr>
              <a:t>  </a:t>
            </a:r>
            <a:r>
              <a:rPr kumimoji="1" lang="ja-JP" altLang="en-US" sz="3800" b="1">
                <a:latin typeface="MS Mincho" panose="02020609040205080304" pitchFamily="49" charset="-128"/>
                <a:ea typeface="MS Mincho" panose="02020609040205080304" pitchFamily="49" charset="-128"/>
              </a:rPr>
              <a:t>支援の必要な人に気がつき、</a:t>
            </a:r>
            <a:endParaRPr kumimoji="1" lang="en-US" altLang="ja-JP" sz="3800" b="1" dirty="0">
              <a:latin typeface="MS Mincho" panose="02020609040205080304" pitchFamily="49" charset="-128"/>
              <a:ea typeface="MS Mincho" panose="02020609040205080304" pitchFamily="49" charset="-128"/>
            </a:endParaRPr>
          </a:p>
          <a:p>
            <a:pPr marL="0" indent="0">
              <a:buNone/>
            </a:pPr>
            <a:r>
              <a:rPr kumimoji="1" lang="en-US" altLang="ja-JP" sz="3800" b="1" dirty="0">
                <a:latin typeface="MS Mincho" panose="02020609040205080304" pitchFamily="49" charset="-128"/>
                <a:ea typeface="MS Mincho" panose="02020609040205080304" pitchFamily="49" charset="-128"/>
              </a:rPr>
              <a:t>  </a:t>
            </a:r>
            <a:r>
              <a:rPr kumimoji="1" lang="ja-JP" altLang="en-US" sz="3800" b="1">
                <a:latin typeface="MS Mincho" panose="02020609040205080304" pitchFamily="49" charset="-128"/>
                <a:ea typeface="MS Mincho" panose="02020609040205080304" pitchFamily="49" charset="-128"/>
              </a:rPr>
              <a:t>自分のできる範囲の支援を　　　　　</a:t>
            </a:r>
            <a:endParaRPr kumimoji="1" lang="en-US" altLang="ja-JP" sz="3800" b="1" dirty="0">
              <a:latin typeface="MS Mincho" panose="02020609040205080304" pitchFamily="49" charset="-128"/>
              <a:ea typeface="MS Mincho" panose="02020609040205080304" pitchFamily="49" charset="-128"/>
            </a:endParaRPr>
          </a:p>
          <a:p>
            <a:pPr marL="0" indent="0">
              <a:buNone/>
            </a:pPr>
            <a:r>
              <a:rPr kumimoji="1" lang="en-US" altLang="ja-JP" sz="3800" b="1" dirty="0">
                <a:latin typeface="MS Mincho" panose="02020609040205080304" pitchFamily="49" charset="-128"/>
                <a:ea typeface="MS Mincho" panose="02020609040205080304" pitchFamily="49" charset="-128"/>
              </a:rPr>
              <a:t>  </a:t>
            </a:r>
            <a:r>
              <a:rPr kumimoji="1" lang="ja-JP" altLang="en-US" sz="3800" b="1">
                <a:latin typeface="MS Mincho" panose="02020609040205080304" pitchFamily="49" charset="-128"/>
                <a:ea typeface="MS Mincho" panose="02020609040205080304" pitchFamily="49" charset="-128"/>
              </a:rPr>
              <a:t>行おうとする人であって欲しい。</a:t>
            </a:r>
            <a:endParaRPr kumimoji="1" lang="en-US" altLang="ja-JP" sz="3800" b="1" dirty="0">
              <a:latin typeface="MS Mincho" panose="02020609040205080304" pitchFamily="49" charset="-128"/>
              <a:ea typeface="MS Mincho" panose="02020609040205080304" pitchFamily="49" charset="-128"/>
            </a:endParaRPr>
          </a:p>
          <a:p>
            <a:pPr marL="0" indent="0">
              <a:buNone/>
            </a:pP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支援の必要な人に、障害者手帳の有無、重症度、</a:t>
            </a: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 </a:t>
            </a: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先天性か、中途か、加齢によるものか、等は関係ない</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自分の知識、技術が増えればできる支援も増えていく</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一人で出来ることには限りがある。一人でも多くの人に、まずは、関心を持って欲しい。</a:t>
            </a:r>
            <a:endParaRPr kumimoji="1" lang="ja-JP" altLang="en-US">
              <a:latin typeface="MS Mincho" panose="02020609040205080304" pitchFamily="49" charset="-128"/>
              <a:ea typeface="MS Mincho" panose="02020609040205080304" pitchFamily="49" charset="-128"/>
            </a:endParaRPr>
          </a:p>
        </p:txBody>
      </p:sp>
      <p:sp>
        <p:nvSpPr>
          <p:cNvPr id="5" name="スライド番号プレースホルダー 4">
            <a:extLst>
              <a:ext uri="{FF2B5EF4-FFF2-40B4-BE49-F238E27FC236}">
                <a16:creationId xmlns="" xmlns:a16="http://schemas.microsoft.com/office/drawing/2014/main" id="{C0767ED4-EE82-1041-823D-E3195EBCD09C}"/>
              </a:ext>
            </a:extLst>
          </p:cNvPr>
          <p:cNvSpPr>
            <a:spLocks noGrp="1"/>
          </p:cNvSpPr>
          <p:nvPr>
            <p:ph type="sldNum" sz="quarter" idx="12"/>
          </p:nvPr>
        </p:nvSpPr>
        <p:spPr/>
        <p:txBody>
          <a:bodyPr/>
          <a:lstStyle/>
          <a:p>
            <a:fld id="{43435DA3-2B49-FD43-B8FA-326907F11622}" type="slidenum">
              <a:rPr kumimoji="1" lang="ja-JP" altLang="en-US" smtClean="0"/>
              <a:t>5</a:t>
            </a:fld>
            <a:endParaRPr kumimoji="1" lang="ja-JP" altLang="en-US"/>
          </a:p>
        </p:txBody>
      </p:sp>
    </p:spTree>
    <p:extLst>
      <p:ext uri="{BB962C8B-B14F-4D97-AF65-F5344CB8AC3E}">
        <p14:creationId xmlns:p14="http://schemas.microsoft.com/office/powerpoint/2010/main" val="591430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dirty="0"/>
          </a:p>
        </p:txBody>
      </p:sp>
      <p:sp>
        <p:nvSpPr>
          <p:cNvPr id="3" name="コンテンツ プレースホルダ 2"/>
          <p:cNvSpPr>
            <a:spLocks noGrp="1"/>
          </p:cNvSpPr>
          <p:nvPr>
            <p:ph idx="1"/>
          </p:nvPr>
        </p:nvSpPr>
        <p:spPr/>
        <p:txBody>
          <a:bodyPr/>
          <a:lstStyle/>
          <a:p>
            <a:endParaRPr lang="ja-JP" altLang="en-US"/>
          </a:p>
        </p:txBody>
      </p:sp>
      <p:pic>
        <p:nvPicPr>
          <p:cNvPr id="419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88"/>
          </a:xfrm>
          <a:prstGeom prst="rect">
            <a:avLst/>
          </a:prstGeom>
          <a:noFill/>
          <a:ln w="9525">
            <a:noFill/>
            <a:miter lim="800000"/>
            <a:headEnd/>
            <a:tailEnd/>
          </a:ln>
          <a:effectLst/>
        </p:spPr>
      </p:pic>
      <p:sp>
        <p:nvSpPr>
          <p:cNvPr id="4" name="テキスト ボックス 3">
            <a:extLst>
              <a:ext uri="{FF2B5EF4-FFF2-40B4-BE49-F238E27FC236}">
                <a16:creationId xmlns="" xmlns:a16="http://schemas.microsoft.com/office/drawing/2014/main" id="{27F7C920-8AB3-3D41-ABEC-FA5637461DA8}"/>
              </a:ext>
            </a:extLst>
          </p:cNvPr>
          <p:cNvSpPr txBox="1"/>
          <p:nvPr/>
        </p:nvSpPr>
        <p:spPr>
          <a:xfrm>
            <a:off x="2530549" y="5774267"/>
            <a:ext cx="6464595" cy="646331"/>
          </a:xfrm>
          <a:prstGeom prst="rect">
            <a:avLst/>
          </a:prstGeom>
          <a:solidFill>
            <a:srgbClr val="FF0000"/>
          </a:solidFill>
        </p:spPr>
        <p:txBody>
          <a:bodyPr wrap="square" rtlCol="0">
            <a:spAutoFit/>
          </a:bodyPr>
          <a:lstStyle/>
          <a:p>
            <a:r>
              <a:rPr kumimoji="1" lang="ja-JP" altLang="en-US" sz="3600" b="1">
                <a:solidFill>
                  <a:schemeClr val="bg1"/>
                </a:solidFill>
                <a:latin typeface="MS Mincho" panose="02020609040205080304" pitchFamily="49" charset="-128"/>
                <a:ea typeface="MS Mincho" panose="02020609040205080304" pitchFamily="49" charset="-128"/>
              </a:rPr>
              <a:t>教室がこんなだったら！！？</a:t>
            </a:r>
          </a:p>
        </p:txBody>
      </p:sp>
      <p:sp>
        <p:nvSpPr>
          <p:cNvPr id="5" name="スライド番号プレースホルダー 4">
            <a:extLst>
              <a:ext uri="{FF2B5EF4-FFF2-40B4-BE49-F238E27FC236}">
                <a16:creationId xmlns="" xmlns:a16="http://schemas.microsoft.com/office/drawing/2014/main" id="{A3368663-2745-EC43-AF8B-A75A0977D4B7}"/>
              </a:ext>
            </a:extLst>
          </p:cNvPr>
          <p:cNvSpPr>
            <a:spLocks noGrp="1"/>
          </p:cNvSpPr>
          <p:nvPr>
            <p:ph type="sldNum" sz="quarter" idx="12"/>
          </p:nvPr>
        </p:nvSpPr>
        <p:spPr/>
        <p:txBody>
          <a:bodyPr/>
          <a:lstStyle/>
          <a:p>
            <a:fld id="{43435DA3-2B49-FD43-B8FA-326907F11622}" type="slidenum">
              <a:rPr kumimoji="1" lang="ja-JP" altLang="en-US" smtClean="0"/>
              <a:t>50</a:t>
            </a:fld>
            <a:endParaRPr kumimoji="1" lang="ja-JP"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1063625"/>
          </a:xfrm>
        </p:spPr>
        <p:txBody>
          <a:bodyPr/>
          <a:lstStyle/>
          <a:p>
            <a:r>
              <a:rPr lang="ja-JP" altLang="en-US">
                <a:latin typeface="MS Mincho" panose="02020609040205080304" pitchFamily="49" charset="-128"/>
                <a:ea typeface="MS Mincho" panose="02020609040205080304" pitchFamily="49" charset="-128"/>
              </a:rPr>
              <a:t>診療所の場合</a:t>
            </a:r>
            <a:endParaRPr lang="ja-JP" altLang="en-US" dirty="0">
              <a:latin typeface="MS Mincho" panose="02020609040205080304" pitchFamily="49" charset="-128"/>
              <a:ea typeface="MS Mincho" panose="02020609040205080304" pitchFamily="49" charset="-128"/>
            </a:endParaRPr>
          </a:p>
        </p:txBody>
      </p:sp>
      <p:sp>
        <p:nvSpPr>
          <p:cNvPr id="3" name="コンテンツ プレースホルダ 2"/>
          <p:cNvSpPr>
            <a:spLocks noGrp="1"/>
          </p:cNvSpPr>
          <p:nvPr>
            <p:ph idx="1"/>
          </p:nvPr>
        </p:nvSpPr>
        <p:spPr>
          <a:xfrm>
            <a:off x="0" y="1410731"/>
            <a:ext cx="9144000" cy="4343400"/>
          </a:xfrm>
        </p:spPr>
        <p:txBody>
          <a:bodyPr>
            <a:normAutofit/>
          </a:bodyPr>
          <a:lstStyle/>
          <a:p>
            <a:pPr>
              <a:buNone/>
            </a:pPr>
            <a:r>
              <a:rPr lang="ja-JP" altLang="en-US" sz="2800" dirty="0"/>
              <a:t>　</a:t>
            </a:r>
            <a:r>
              <a:rPr lang="ja-JP" altLang="en-US" sz="2800" dirty="0">
                <a:latin typeface="MS Mincho" panose="02020609040205080304" pitchFamily="49" charset="-128"/>
                <a:ea typeface="MS Mincho" panose="02020609040205080304" pitchFamily="49" charset="-128"/>
              </a:rPr>
              <a:t>いつもと違う場所に行く、と言う心構えが多少なりともある。</a:t>
            </a:r>
            <a:endParaRPr lang="en-US" altLang="ja-JP" sz="2800" dirty="0">
              <a:latin typeface="MS Mincho" panose="02020609040205080304" pitchFamily="49" charset="-128"/>
              <a:ea typeface="MS Mincho" panose="02020609040205080304" pitchFamily="49" charset="-128"/>
            </a:endParaRPr>
          </a:p>
          <a:p>
            <a:pPr>
              <a:buNone/>
            </a:pPr>
            <a:r>
              <a:rPr lang="ja-JP" altLang="en-US" sz="2800" dirty="0">
                <a:latin typeface="MS Mincho" panose="02020609040205080304" pitchFamily="49" charset="-128"/>
                <a:ea typeface="MS Mincho" panose="02020609040205080304" pitchFamily="49" charset="-128"/>
              </a:rPr>
              <a:t>　だからこそ、騙して連れて来ない事が大切！</a:t>
            </a:r>
            <a:endParaRPr lang="en-US" altLang="ja-JP" sz="2800" dirty="0">
              <a:latin typeface="MS Mincho" panose="02020609040205080304" pitchFamily="49" charset="-128"/>
              <a:ea typeface="MS Mincho" panose="02020609040205080304" pitchFamily="49" charset="-128"/>
            </a:endParaRPr>
          </a:p>
        </p:txBody>
      </p:sp>
      <p:pic>
        <p:nvPicPr>
          <p:cNvPr id="10" name="図 9"/>
          <p:cNvPicPr>
            <a:picLocks noChangeAspect="1"/>
          </p:cNvPicPr>
          <p:nvPr/>
        </p:nvPicPr>
        <p:blipFill>
          <a:blip r:embed="rId3"/>
          <a:stretch>
            <a:fillRect/>
          </a:stretch>
        </p:blipFill>
        <p:spPr>
          <a:xfrm>
            <a:off x="5582166" y="3582432"/>
            <a:ext cx="2527300" cy="2527300"/>
          </a:xfrm>
          <a:prstGeom prst="rect">
            <a:avLst/>
          </a:prstGeom>
        </p:spPr>
      </p:pic>
      <p:pic>
        <p:nvPicPr>
          <p:cNvPr id="11" name="図 10"/>
          <p:cNvPicPr>
            <a:picLocks noChangeAspect="1"/>
          </p:cNvPicPr>
          <p:nvPr/>
        </p:nvPicPr>
        <p:blipFill>
          <a:blip r:embed="rId4"/>
          <a:stretch>
            <a:fillRect/>
          </a:stretch>
        </p:blipFill>
        <p:spPr>
          <a:xfrm>
            <a:off x="1657866" y="3321050"/>
            <a:ext cx="4191000" cy="3365500"/>
          </a:xfrm>
          <a:prstGeom prst="rect">
            <a:avLst/>
          </a:prstGeom>
        </p:spPr>
      </p:pic>
      <p:pic>
        <p:nvPicPr>
          <p:cNvPr id="12" name="図 11"/>
          <p:cNvPicPr>
            <a:picLocks noChangeAspect="1"/>
          </p:cNvPicPr>
          <p:nvPr/>
        </p:nvPicPr>
        <p:blipFill>
          <a:blip r:embed="rId5"/>
          <a:stretch>
            <a:fillRect/>
          </a:stretch>
        </p:blipFill>
        <p:spPr>
          <a:xfrm>
            <a:off x="-85965" y="2870200"/>
            <a:ext cx="6707803" cy="3987800"/>
          </a:xfrm>
          <a:prstGeom prst="rect">
            <a:avLst/>
          </a:prstGeom>
        </p:spPr>
      </p:pic>
      <p:pic>
        <p:nvPicPr>
          <p:cNvPr id="13" name="図 12"/>
          <p:cNvPicPr>
            <a:picLocks noChangeAspect="1"/>
          </p:cNvPicPr>
          <p:nvPr/>
        </p:nvPicPr>
        <p:blipFill>
          <a:blip r:embed="rId6"/>
          <a:stretch>
            <a:fillRect/>
          </a:stretch>
        </p:blipFill>
        <p:spPr>
          <a:xfrm>
            <a:off x="6305550" y="2870199"/>
            <a:ext cx="2838450" cy="4455891"/>
          </a:xfrm>
          <a:prstGeom prst="rect">
            <a:avLst/>
          </a:prstGeom>
        </p:spPr>
      </p:pic>
      <p:sp>
        <p:nvSpPr>
          <p:cNvPr id="4" name="スライド番号プレースホルダー 3">
            <a:extLst>
              <a:ext uri="{FF2B5EF4-FFF2-40B4-BE49-F238E27FC236}">
                <a16:creationId xmlns="" xmlns:a16="http://schemas.microsoft.com/office/drawing/2014/main" id="{8B83D755-77A5-624E-98BD-AF6E5A286BB1}"/>
              </a:ext>
            </a:extLst>
          </p:cNvPr>
          <p:cNvSpPr>
            <a:spLocks noGrp="1"/>
          </p:cNvSpPr>
          <p:nvPr>
            <p:ph type="sldNum" sz="quarter" idx="12"/>
          </p:nvPr>
        </p:nvSpPr>
        <p:spPr/>
        <p:txBody>
          <a:bodyPr/>
          <a:lstStyle/>
          <a:p>
            <a:fld id="{43435DA3-2B49-FD43-B8FA-326907F11622}" type="slidenum">
              <a:rPr kumimoji="1" lang="ja-JP" altLang="en-US" smtClean="0"/>
              <a:t>51</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91488"/>
            <a:ext cx="7886700" cy="1080112"/>
          </a:xfrm>
        </p:spPr>
        <p:txBody>
          <a:bodyPr/>
          <a:lstStyle/>
          <a:p>
            <a:r>
              <a:rPr lang="ja-JP" altLang="en-US">
                <a:latin typeface="MS Mincho" panose="02020609040205080304" pitchFamily="49" charset="-128"/>
                <a:ea typeface="MS Mincho" panose="02020609040205080304" pitchFamily="49" charset="-128"/>
              </a:rPr>
              <a:t>診療所の場合</a:t>
            </a:r>
            <a:endParaRPr lang="ja-JP" altLang="en-US" dirty="0">
              <a:latin typeface="MS Mincho" panose="02020609040205080304" pitchFamily="49" charset="-128"/>
              <a:ea typeface="MS Mincho" panose="02020609040205080304" pitchFamily="49" charset="-128"/>
            </a:endParaRPr>
          </a:p>
        </p:txBody>
      </p:sp>
      <p:sp>
        <p:nvSpPr>
          <p:cNvPr id="3" name="コンテンツ プレースホルダ 2"/>
          <p:cNvSpPr>
            <a:spLocks noGrp="1"/>
          </p:cNvSpPr>
          <p:nvPr>
            <p:ph idx="1"/>
          </p:nvPr>
        </p:nvSpPr>
        <p:spPr>
          <a:xfrm>
            <a:off x="0" y="1600201"/>
            <a:ext cx="9144000" cy="4343400"/>
          </a:xfrm>
        </p:spPr>
        <p:txBody>
          <a:bodyPr>
            <a:normAutofit/>
          </a:bodyPr>
          <a:lstStyle/>
          <a:p>
            <a:pPr>
              <a:buNone/>
            </a:pPr>
            <a:r>
              <a:rPr lang="ja-JP" altLang="en-US" sz="3600" dirty="0"/>
              <a:t>　　</a:t>
            </a:r>
            <a:r>
              <a:rPr lang="ja-JP" altLang="en-US" sz="3600" dirty="0">
                <a:latin typeface="MS Mincho" panose="02020609040205080304" pitchFamily="49" charset="-128"/>
                <a:ea typeface="MS Mincho" panose="02020609040205080304" pitchFamily="49" charset="-128"/>
              </a:rPr>
              <a:t>スモール</a:t>
            </a:r>
            <a:r>
              <a:rPr lang="en-US" altLang="ja-JP" sz="3600" dirty="0">
                <a:latin typeface="MS Mincho" panose="02020609040205080304" pitchFamily="49" charset="-128"/>
                <a:ea typeface="MS Mincho" panose="02020609040205080304" pitchFamily="49" charset="-128"/>
              </a:rPr>
              <a:t> </a:t>
            </a:r>
            <a:r>
              <a:rPr lang="ja-JP" altLang="en-US" sz="3600">
                <a:latin typeface="MS Mincho" panose="02020609040205080304" pitchFamily="49" charset="-128"/>
                <a:ea typeface="MS Mincho" panose="02020609040205080304" pitchFamily="49" charset="-128"/>
              </a:rPr>
              <a:t>ステップ</a:t>
            </a:r>
            <a:r>
              <a:rPr lang="ja-JP" altLang="en-US" sz="3600" dirty="0">
                <a:latin typeface="MS Mincho" panose="02020609040205080304" pitchFamily="49" charset="-128"/>
                <a:ea typeface="MS Mincho" panose="02020609040205080304" pitchFamily="49" charset="-128"/>
              </a:rPr>
              <a:t>で！</a:t>
            </a:r>
            <a:endParaRPr lang="en-US" altLang="ja-JP" sz="3600" dirty="0">
              <a:latin typeface="MS Mincho" panose="02020609040205080304" pitchFamily="49" charset="-128"/>
              <a:ea typeface="MS Mincho" panose="02020609040205080304" pitchFamily="49" charset="-128"/>
            </a:endParaRP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3871068"/>
            <a:ext cx="4798086" cy="3381247"/>
          </a:xfrm>
          <a:prstGeom prst="rect">
            <a:avLst/>
          </a:prstGeom>
        </p:spPr>
      </p:pic>
      <p:sp>
        <p:nvSpPr>
          <p:cNvPr id="7" name="テキスト ボックス 6"/>
          <p:cNvSpPr txBox="1"/>
          <p:nvPr/>
        </p:nvSpPr>
        <p:spPr>
          <a:xfrm>
            <a:off x="152400" y="2336800"/>
            <a:ext cx="8991600" cy="1692771"/>
          </a:xfrm>
          <a:prstGeom prst="rect">
            <a:avLst/>
          </a:prstGeom>
          <a:noFill/>
        </p:spPr>
        <p:txBody>
          <a:bodyPr wrap="square" rtlCol="0">
            <a:spAutoFit/>
          </a:bodyPr>
          <a:lstStyle/>
          <a:p>
            <a:r>
              <a:rPr lang="ja-JP" altLang="en-US" sz="2600" dirty="0">
                <a:latin typeface="MS Mincho" panose="02020609040205080304" pitchFamily="49" charset="-128"/>
                <a:ea typeface="MS Mincho" panose="02020609040205080304" pitchFamily="49" charset="-128"/>
              </a:rPr>
              <a:t>ちょっとがんばれば出来る事をがんばる。　　　</a:t>
            </a:r>
            <a:endParaRPr lang="en-US" altLang="ja-JP" sz="2600" dirty="0">
              <a:latin typeface="MS Mincho" panose="02020609040205080304" pitchFamily="49" charset="-128"/>
              <a:ea typeface="MS Mincho" panose="02020609040205080304" pitchFamily="49" charset="-128"/>
            </a:endParaRPr>
          </a:p>
          <a:p>
            <a:r>
              <a:rPr lang="ja-JP" altLang="ja-JP" sz="2600" dirty="0">
                <a:latin typeface="MS Mincho" panose="02020609040205080304" pitchFamily="49" charset="-128"/>
                <a:ea typeface="MS Mincho" panose="02020609040205080304" pitchFamily="49" charset="-128"/>
              </a:rPr>
              <a:t>　</a:t>
            </a:r>
            <a:r>
              <a:rPr lang="ja-JP" altLang="en-US" sz="2600" dirty="0">
                <a:latin typeface="MS Mincho" panose="02020609040205080304" pitchFamily="49" charset="-128"/>
                <a:ea typeface="MS Mincho" panose="02020609040205080304" pitchFamily="49" charset="-128"/>
              </a:rPr>
              <a:t>　　　出来たら誉める</a:t>
            </a:r>
            <a:endParaRPr lang="en-US" altLang="ja-JP" sz="2600" dirty="0">
              <a:latin typeface="MS Mincho" panose="02020609040205080304" pitchFamily="49" charset="-128"/>
              <a:ea typeface="MS Mincho" panose="02020609040205080304" pitchFamily="49" charset="-128"/>
            </a:endParaRPr>
          </a:p>
          <a:p>
            <a:endParaRPr lang="en-US" altLang="ja-JP" sz="2600" dirty="0">
              <a:latin typeface="MS Mincho" panose="02020609040205080304" pitchFamily="49" charset="-128"/>
              <a:ea typeface="MS Mincho" panose="02020609040205080304" pitchFamily="49" charset="-128"/>
            </a:endParaRPr>
          </a:p>
          <a:p>
            <a:r>
              <a:rPr kumimoji="1" lang="ja-JP" altLang="en-US" sz="2600" dirty="0">
                <a:latin typeface="MS Mincho" panose="02020609040205080304" pitchFamily="49" charset="-128"/>
                <a:ea typeface="MS Mincho" panose="02020609040205080304" pitchFamily="49" charset="-128"/>
              </a:rPr>
              <a:t>　　　</a:t>
            </a:r>
            <a:r>
              <a:rPr kumimoji="1" lang="ja-JP" altLang="en-US" sz="2600">
                <a:latin typeface="MS Mincho" panose="02020609040205080304" pitchFamily="49" charset="-128"/>
                <a:ea typeface="MS Mincho" panose="02020609040205080304" pitchFamily="49" charset="-128"/>
              </a:rPr>
              <a:t>　難しすぎる</a:t>
            </a:r>
            <a:r>
              <a:rPr kumimoji="1" lang="ja-JP" altLang="en-US" sz="2600" dirty="0">
                <a:latin typeface="MS Mincho" panose="02020609040205080304" pitchFamily="49" charset="-128"/>
                <a:ea typeface="MS Mincho" panose="02020609040205080304" pitchFamily="49" charset="-128"/>
              </a:rPr>
              <a:t>課題、</a:t>
            </a:r>
            <a:r>
              <a:rPr kumimoji="1" lang="ja-JP" altLang="en-US" sz="2600" u="dbl" dirty="0">
                <a:latin typeface="MS Mincho" panose="02020609040205080304" pitchFamily="49" charset="-128"/>
                <a:ea typeface="MS Mincho" panose="02020609040205080304" pitchFamily="49" charset="-128"/>
              </a:rPr>
              <a:t>易しすぎる課題</a:t>
            </a:r>
            <a:r>
              <a:rPr kumimoji="1" lang="ja-JP" altLang="en-US" sz="2600" dirty="0">
                <a:latin typeface="MS Mincho" panose="02020609040205080304" pitchFamily="49" charset="-128"/>
                <a:ea typeface="MS Mincho" panose="02020609040205080304" pitchFamily="49" charset="-128"/>
              </a:rPr>
              <a:t>は、意欲を削ぐ</a:t>
            </a:r>
          </a:p>
        </p:txBody>
      </p:sp>
      <p:sp>
        <p:nvSpPr>
          <p:cNvPr id="5" name="スライド番号プレースホルダー 4">
            <a:extLst>
              <a:ext uri="{FF2B5EF4-FFF2-40B4-BE49-F238E27FC236}">
                <a16:creationId xmlns="" xmlns:a16="http://schemas.microsoft.com/office/drawing/2014/main" id="{072AC0E3-A29D-F344-AFFA-9234716A2F21}"/>
              </a:ext>
            </a:extLst>
          </p:cNvPr>
          <p:cNvSpPr>
            <a:spLocks noGrp="1"/>
          </p:cNvSpPr>
          <p:nvPr>
            <p:ph type="sldNum" sz="quarter" idx="12"/>
          </p:nvPr>
        </p:nvSpPr>
        <p:spPr/>
        <p:txBody>
          <a:bodyPr/>
          <a:lstStyle/>
          <a:p>
            <a:fld id="{43435DA3-2B49-FD43-B8FA-326907F11622}" type="slidenum">
              <a:rPr kumimoji="1" lang="ja-JP" altLang="en-US" smtClean="0"/>
              <a:t>52</a:t>
            </a:fld>
            <a:endParaRPr kumimoji="1" lang="ja-JP"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937EB6AD-BB95-5749-BDAA-50ED62BFC89D}"/>
              </a:ext>
            </a:extLst>
          </p:cNvPr>
          <p:cNvSpPr>
            <a:spLocks noGrp="1"/>
          </p:cNvSpPr>
          <p:nvPr>
            <p:ph type="title"/>
          </p:nvPr>
        </p:nvSpPr>
        <p:spPr/>
        <p:txBody>
          <a:bodyPr/>
          <a:lstStyle/>
          <a:p>
            <a:r>
              <a:rPr kumimoji="1" lang="ja-JP" altLang="en-US">
                <a:latin typeface="MS Mincho" panose="02020609040205080304" pitchFamily="49" charset="-128"/>
                <a:ea typeface="MS Mincho" panose="02020609040205080304" pitchFamily="49" charset="-128"/>
              </a:rPr>
              <a:t>知的障害があっても、発語がなくても成人は成人です。</a:t>
            </a:r>
          </a:p>
        </p:txBody>
      </p:sp>
      <p:sp>
        <p:nvSpPr>
          <p:cNvPr id="3" name="コンテンツ プレースホルダー 2">
            <a:extLst>
              <a:ext uri="{FF2B5EF4-FFF2-40B4-BE49-F238E27FC236}">
                <a16:creationId xmlns="" xmlns:a16="http://schemas.microsoft.com/office/drawing/2014/main" id="{1612F911-C162-FD41-9121-56B9B84A45BA}"/>
              </a:ext>
            </a:extLst>
          </p:cNvPr>
          <p:cNvSpPr>
            <a:spLocks noGrp="1"/>
          </p:cNvSpPr>
          <p:nvPr>
            <p:ph idx="1"/>
          </p:nvPr>
        </p:nvSpPr>
        <p:spPr>
          <a:xfrm>
            <a:off x="628650" y="2200939"/>
            <a:ext cx="7886700" cy="3976023"/>
          </a:xfrm>
        </p:spPr>
        <p:txBody>
          <a:bodyPr>
            <a:normAutofit/>
          </a:bodyPr>
          <a:lstStyle/>
          <a:p>
            <a:r>
              <a:rPr kumimoji="1" lang="ja-JP" altLang="en-US">
                <a:latin typeface="MS Mincho" panose="02020609040205080304" pitchFamily="49" charset="-128"/>
                <a:ea typeface="MS Mincho" panose="02020609040205080304" pitchFamily="49" charset="-128"/>
              </a:rPr>
              <a:t>その人なりの生きてきた歴史があります。</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その人の今までのやり方を尊重しつつ、本人が納得して改善できる方法を提案する、というイメージが大切。</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赤ちゃん言葉は、決してわかりやすい言葉ではありません。</a:t>
            </a:r>
            <a:endParaRPr lang="en-US" altLang="ja-JP" dirty="0">
              <a:latin typeface="MS Mincho" panose="02020609040205080304" pitchFamily="49" charset="-128"/>
              <a:ea typeface="MS Mincho" panose="02020609040205080304" pitchFamily="49" charset="-128"/>
            </a:endParaRPr>
          </a:p>
          <a:p>
            <a:pPr marL="0" indent="0">
              <a:buNone/>
            </a:pPr>
            <a:r>
              <a:rPr kumimoji="1" lang="ja-JP" altLang="en-US" sz="2400">
                <a:latin typeface="MS Mincho" panose="02020609040205080304" pitchFamily="49" charset="-128"/>
                <a:ea typeface="MS Mincho" panose="02020609040205080304" pitchFamily="49" charset="-128"/>
              </a:rPr>
              <a:t>＊よく使う</a:t>
            </a:r>
            <a:r>
              <a:rPr kumimoji="1" lang="en-US" altLang="ja-JP" sz="2400" dirty="0">
                <a:latin typeface="MS Mincho" panose="02020609040205080304" pitchFamily="49" charset="-128"/>
                <a:ea typeface="MS Mincho" panose="02020609040205080304" pitchFamily="49" charset="-128"/>
              </a:rPr>
              <a:t>『</a:t>
            </a:r>
            <a:r>
              <a:rPr kumimoji="1" lang="ja-JP" altLang="en-US" sz="2400">
                <a:latin typeface="MS Mincho" panose="02020609040205080304" pitchFamily="49" charset="-128"/>
                <a:ea typeface="MS Mincho" panose="02020609040205080304" pitchFamily="49" charset="-128"/>
              </a:rPr>
              <a:t>あ</a:t>
            </a:r>
            <a:r>
              <a:rPr kumimoji="1" lang="en-US" altLang="ja-JP" sz="2400" dirty="0">
                <a:latin typeface="MS Mincho" panose="02020609040205080304" pitchFamily="49" charset="-128"/>
                <a:ea typeface="MS Mincho" panose="02020609040205080304" pitchFamily="49" charset="-128"/>
              </a:rPr>
              <a:t>〜</a:t>
            </a:r>
            <a:r>
              <a:rPr kumimoji="1" lang="ja-JP" altLang="en-US" sz="2400">
                <a:latin typeface="MS Mincho" panose="02020609040205080304" pitchFamily="49" charset="-128"/>
                <a:ea typeface="MS Mincho" panose="02020609040205080304" pitchFamily="49" charset="-128"/>
              </a:rPr>
              <a:t>んして</a:t>
            </a:r>
            <a:r>
              <a:rPr kumimoji="1" lang="en-US" altLang="ja-JP" sz="2400" dirty="0">
                <a:latin typeface="MS Mincho" panose="02020609040205080304" pitchFamily="49" charset="-128"/>
                <a:ea typeface="MS Mincho" panose="02020609040205080304" pitchFamily="49" charset="-128"/>
              </a:rPr>
              <a:t>』</a:t>
            </a:r>
            <a:r>
              <a:rPr kumimoji="1" lang="ja-JP" altLang="en-US" sz="2400">
                <a:latin typeface="MS Mincho" panose="02020609040205080304" pitchFamily="49" charset="-128"/>
                <a:ea typeface="MS Mincho" panose="02020609040205080304" pitchFamily="49" charset="-128"/>
              </a:rPr>
              <a:t>は結構難しいことがある。</a:t>
            </a:r>
            <a:r>
              <a:rPr kumimoji="1" lang="en-US" altLang="ja-JP" sz="2400" dirty="0">
                <a:latin typeface="MS Mincho" panose="02020609040205080304" pitchFamily="49" charset="-128"/>
                <a:ea typeface="MS Mincho" panose="02020609040205080304" pitchFamily="49" charset="-128"/>
              </a:rPr>
              <a:t>『</a:t>
            </a:r>
            <a:r>
              <a:rPr kumimoji="1" lang="ja-JP" altLang="en-US" sz="2400">
                <a:latin typeface="MS Mincho" panose="02020609040205080304" pitchFamily="49" charset="-128"/>
                <a:ea typeface="MS Mincho" panose="02020609040205080304" pitchFamily="49" charset="-128"/>
              </a:rPr>
              <a:t>お口を開けて下さい</a:t>
            </a:r>
            <a:r>
              <a:rPr kumimoji="1" lang="en-US" altLang="ja-JP" sz="2400" dirty="0">
                <a:latin typeface="MS Mincho" panose="02020609040205080304" pitchFamily="49" charset="-128"/>
                <a:ea typeface="MS Mincho" panose="02020609040205080304" pitchFamily="49" charset="-128"/>
              </a:rPr>
              <a:t>』</a:t>
            </a:r>
            <a:r>
              <a:rPr kumimoji="1" lang="ja-JP" altLang="en-US" sz="2400">
                <a:latin typeface="MS Mincho" panose="02020609040205080304" pitchFamily="49" charset="-128"/>
                <a:ea typeface="MS Mincho" panose="02020609040205080304" pitchFamily="49" charset="-128"/>
              </a:rPr>
              <a:t>の方がわかりやすい。　　　　</a:t>
            </a:r>
            <a:r>
              <a:rPr kumimoji="1" lang="en-US" altLang="ja-JP" sz="2400" dirty="0">
                <a:latin typeface="MS Mincho" panose="02020609040205080304" pitchFamily="49" charset="-128"/>
                <a:ea typeface="MS Mincho" panose="02020609040205080304" pitchFamily="49" charset="-128"/>
              </a:rPr>
              <a:t>『</a:t>
            </a:r>
            <a:r>
              <a:rPr kumimoji="1" lang="ja-JP" altLang="en-US" sz="2400">
                <a:latin typeface="MS Mincho" panose="02020609040205080304" pitchFamily="49" charset="-128"/>
                <a:ea typeface="MS Mincho" panose="02020609040205080304" pitchFamily="49" charset="-128"/>
              </a:rPr>
              <a:t>おんとして</a:t>
            </a:r>
            <a:r>
              <a:rPr kumimoji="1" lang="en-US" altLang="ja-JP" sz="2400" dirty="0">
                <a:latin typeface="MS Mincho" panose="02020609040205080304" pitchFamily="49" charset="-128"/>
                <a:ea typeface="MS Mincho" panose="02020609040205080304" pitchFamily="49" charset="-128"/>
              </a:rPr>
              <a:t>』『</a:t>
            </a:r>
            <a:r>
              <a:rPr kumimoji="1" lang="ja-JP" altLang="en-US" sz="2400">
                <a:latin typeface="MS Mincho" panose="02020609040205080304" pitchFamily="49" charset="-128"/>
                <a:ea typeface="MS Mincho" panose="02020609040205080304" pitchFamily="49" charset="-128"/>
              </a:rPr>
              <a:t>ないないね</a:t>
            </a:r>
            <a:r>
              <a:rPr kumimoji="1" lang="en-US" altLang="ja-JP" sz="2400" dirty="0">
                <a:latin typeface="MS Mincho" panose="02020609040205080304" pitchFamily="49" charset="-128"/>
                <a:ea typeface="MS Mincho" panose="02020609040205080304" pitchFamily="49" charset="-128"/>
              </a:rPr>
              <a:t>』</a:t>
            </a:r>
            <a:r>
              <a:rPr kumimoji="1" lang="ja-JP" altLang="en-US" sz="2400">
                <a:latin typeface="MS Mincho" panose="02020609040205080304" pitchFamily="49" charset="-128"/>
                <a:ea typeface="MS Mincho" panose="02020609040205080304" pitchFamily="49" charset="-128"/>
              </a:rPr>
              <a:t>なども同様</a:t>
            </a:r>
          </a:p>
        </p:txBody>
      </p:sp>
      <p:sp>
        <p:nvSpPr>
          <p:cNvPr id="4" name="スライド番号プレースホルダー 3">
            <a:extLst>
              <a:ext uri="{FF2B5EF4-FFF2-40B4-BE49-F238E27FC236}">
                <a16:creationId xmlns="" xmlns:a16="http://schemas.microsoft.com/office/drawing/2014/main" id="{433B655C-79BE-7C4D-AC7F-27385CBF8916}"/>
              </a:ext>
            </a:extLst>
          </p:cNvPr>
          <p:cNvSpPr>
            <a:spLocks noGrp="1"/>
          </p:cNvSpPr>
          <p:nvPr>
            <p:ph type="sldNum" sz="quarter" idx="12"/>
          </p:nvPr>
        </p:nvSpPr>
        <p:spPr/>
        <p:txBody>
          <a:bodyPr/>
          <a:lstStyle/>
          <a:p>
            <a:fld id="{43435DA3-2B49-FD43-B8FA-326907F11622}" type="slidenum">
              <a:rPr kumimoji="1" lang="ja-JP" altLang="en-US" smtClean="0"/>
              <a:t>53</a:t>
            </a:fld>
            <a:endParaRPr kumimoji="1" lang="ja-JP" altLang="en-US"/>
          </a:p>
        </p:txBody>
      </p:sp>
    </p:spTree>
    <p:extLst>
      <p:ext uri="{BB962C8B-B14F-4D97-AF65-F5344CB8AC3E}">
        <p14:creationId xmlns:p14="http://schemas.microsoft.com/office/powerpoint/2010/main" val="3960397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955674"/>
          </a:xfrm>
        </p:spPr>
        <p:txBody>
          <a:bodyPr/>
          <a:lstStyle/>
          <a:p>
            <a:r>
              <a:rPr lang="ja-JP" altLang="en-US" dirty="0">
                <a:latin typeface="MS Mincho" panose="02020609040205080304" pitchFamily="49" charset="-128"/>
                <a:ea typeface="MS Mincho" panose="02020609040205080304" pitchFamily="49" charset="-128"/>
              </a:rPr>
              <a:t>大声を出される</a:t>
            </a:r>
          </a:p>
        </p:txBody>
      </p:sp>
      <p:sp>
        <p:nvSpPr>
          <p:cNvPr id="3" name="コンテンツ プレースホルダ 2"/>
          <p:cNvSpPr>
            <a:spLocks noGrp="1"/>
          </p:cNvSpPr>
          <p:nvPr>
            <p:ph idx="1"/>
          </p:nvPr>
        </p:nvSpPr>
        <p:spPr>
          <a:xfrm>
            <a:off x="203200" y="1600200"/>
            <a:ext cx="8940800" cy="5410200"/>
          </a:xfrm>
        </p:spPr>
        <p:txBody>
          <a:bodyPr>
            <a:noAutofit/>
          </a:bodyPr>
          <a:lstStyle/>
          <a:p>
            <a:r>
              <a:rPr lang="ja-JP" altLang="en-US" sz="2800" dirty="0">
                <a:latin typeface="MS Mincho" panose="02020609040205080304" pitchFamily="49" charset="-128"/>
                <a:ea typeface="MS Mincho" panose="02020609040205080304" pitchFamily="49" charset="-128"/>
              </a:rPr>
              <a:t>威嚇目的</a:t>
            </a:r>
            <a:r>
              <a:rPr lang="ja-JP" altLang="en-US" sz="2800">
                <a:latin typeface="MS Mincho" panose="02020609040205080304" pitchFamily="49" charset="-128"/>
                <a:ea typeface="MS Mincho" panose="02020609040205080304" pitchFamily="49" charset="-128"/>
              </a:rPr>
              <a:t>は極、稀</a:t>
            </a:r>
            <a:endParaRPr lang="en-US" altLang="ja-JP" sz="2800" dirty="0">
              <a:latin typeface="MS Mincho" panose="02020609040205080304" pitchFamily="49" charset="-128"/>
              <a:ea typeface="MS Mincho" panose="02020609040205080304" pitchFamily="49" charset="-128"/>
            </a:endParaRPr>
          </a:p>
          <a:p>
            <a:r>
              <a:rPr lang="ja-JP" altLang="en-US" sz="2800" dirty="0">
                <a:latin typeface="MS Mincho" panose="02020609040205080304" pitchFamily="49" charset="-128"/>
                <a:ea typeface="MS Mincho" panose="02020609040205080304" pitchFamily="49" charset="-128"/>
              </a:rPr>
              <a:t>不安の表現</a:t>
            </a:r>
            <a:endParaRPr lang="en-US" altLang="ja-JP" sz="2800" dirty="0">
              <a:latin typeface="MS Mincho" panose="02020609040205080304" pitchFamily="49" charset="-128"/>
              <a:ea typeface="MS Mincho" panose="02020609040205080304" pitchFamily="49" charset="-128"/>
            </a:endParaRPr>
          </a:p>
          <a:p>
            <a:r>
              <a:rPr lang="ja-JP" altLang="en-US" sz="2800" dirty="0">
                <a:latin typeface="MS Mincho" panose="02020609040205080304" pitchFamily="49" charset="-128"/>
                <a:ea typeface="MS Mincho" panose="02020609040205080304" pitchFamily="49" charset="-128"/>
              </a:rPr>
              <a:t>声を出すことが安定剤の代わりになっていることもある</a:t>
            </a:r>
            <a:endParaRPr lang="en-US" altLang="ja-JP" sz="2800" dirty="0">
              <a:latin typeface="MS Mincho" panose="02020609040205080304" pitchFamily="49" charset="-128"/>
              <a:ea typeface="MS Mincho" panose="02020609040205080304" pitchFamily="49" charset="-128"/>
            </a:endParaRPr>
          </a:p>
          <a:p>
            <a:r>
              <a:rPr lang="ja-JP" altLang="en-US" sz="2800" dirty="0">
                <a:latin typeface="MS Mincho" panose="02020609040205080304" pitchFamily="49" charset="-128"/>
                <a:ea typeface="MS Mincho" panose="02020609040205080304" pitchFamily="49" charset="-128"/>
              </a:rPr>
              <a:t>声の大きさのコントロールが分からない、出来ない場合もある</a:t>
            </a:r>
            <a:endParaRPr lang="en-US" altLang="ja-JP" sz="2800" dirty="0">
              <a:latin typeface="MS Mincho" panose="02020609040205080304" pitchFamily="49" charset="-128"/>
              <a:ea typeface="MS Mincho" panose="02020609040205080304" pitchFamily="49" charset="-128"/>
            </a:endParaRPr>
          </a:p>
          <a:p>
            <a:endParaRPr lang="en-US" altLang="ja-JP" sz="2800" dirty="0">
              <a:latin typeface="MS Mincho" panose="02020609040205080304" pitchFamily="49" charset="-128"/>
              <a:ea typeface="MS Mincho" panose="02020609040205080304" pitchFamily="49" charset="-128"/>
            </a:endParaRPr>
          </a:p>
          <a:p>
            <a:pPr>
              <a:buNone/>
            </a:pPr>
            <a:r>
              <a:rPr lang="ja-JP" altLang="en-US" sz="3000">
                <a:latin typeface="MS Mincho" panose="02020609040205080304" pitchFamily="49" charset="-128"/>
                <a:ea typeface="MS Mincho" panose="02020609040205080304" pitchFamily="49" charset="-128"/>
              </a:rPr>
              <a:t>息継ぎ</a:t>
            </a:r>
            <a:r>
              <a:rPr lang="ja-JP" altLang="en-US" sz="3000" dirty="0">
                <a:latin typeface="MS Mincho" panose="02020609040205080304" pitchFamily="49" charset="-128"/>
                <a:ea typeface="MS Mincho" panose="02020609040205080304" pitchFamily="49" charset="-128"/>
              </a:rPr>
              <a:t>をしながらの大声、顔面紅潮の無い大声は、</a:t>
            </a:r>
            <a:endParaRPr lang="en-US" altLang="ja-JP" sz="3000" dirty="0">
              <a:latin typeface="MS Mincho" panose="02020609040205080304" pitchFamily="49" charset="-128"/>
              <a:ea typeface="MS Mincho" panose="02020609040205080304" pitchFamily="49" charset="-128"/>
            </a:endParaRPr>
          </a:p>
          <a:p>
            <a:pPr>
              <a:buNone/>
            </a:pPr>
            <a:r>
              <a:rPr lang="ja-JP" altLang="ja-JP" sz="3000" dirty="0">
                <a:latin typeface="MS Mincho" panose="02020609040205080304" pitchFamily="49" charset="-128"/>
                <a:ea typeface="MS Mincho" panose="02020609040205080304" pitchFamily="49" charset="-128"/>
              </a:rPr>
              <a:t>　</a:t>
            </a:r>
            <a:r>
              <a:rPr lang="ja-JP" altLang="en-US" sz="3000" dirty="0">
                <a:latin typeface="MS Mincho" panose="02020609040205080304" pitchFamily="49" charset="-128"/>
                <a:ea typeface="MS Mincho" panose="02020609040205080304" pitchFamily="49" charset="-128"/>
              </a:rPr>
              <a:t>　　　　</a:t>
            </a:r>
            <a:r>
              <a:rPr lang="ja-JP" altLang="en-US" sz="3000">
                <a:latin typeface="MS Mincho" panose="02020609040205080304" pitchFamily="49" charset="-128"/>
                <a:ea typeface="MS Mincho" panose="02020609040205080304" pitchFamily="49" charset="-128"/>
              </a:rPr>
              <a:t>　まず</a:t>
            </a:r>
            <a:r>
              <a:rPr lang="ja-JP" altLang="en-US" sz="3000" dirty="0">
                <a:latin typeface="MS Mincho" panose="02020609040205080304" pitchFamily="49" charset="-128"/>
                <a:ea typeface="MS Mincho" panose="02020609040205080304" pitchFamily="49" charset="-128"/>
              </a:rPr>
              <a:t>問題ないことが多い</a:t>
            </a:r>
          </a:p>
        </p:txBody>
      </p:sp>
      <p:sp>
        <p:nvSpPr>
          <p:cNvPr id="4" name="スライド番号プレースホルダー 3">
            <a:extLst>
              <a:ext uri="{FF2B5EF4-FFF2-40B4-BE49-F238E27FC236}">
                <a16:creationId xmlns="" xmlns:a16="http://schemas.microsoft.com/office/drawing/2014/main" id="{94667A9F-7B8D-B94B-813E-90AA661A7B07}"/>
              </a:ext>
            </a:extLst>
          </p:cNvPr>
          <p:cNvSpPr>
            <a:spLocks noGrp="1"/>
          </p:cNvSpPr>
          <p:nvPr>
            <p:ph type="sldNum" sz="quarter" idx="12"/>
          </p:nvPr>
        </p:nvSpPr>
        <p:spPr/>
        <p:txBody>
          <a:bodyPr/>
          <a:lstStyle/>
          <a:p>
            <a:fld id="{43435DA3-2B49-FD43-B8FA-326907F11622}" type="slidenum">
              <a:rPr kumimoji="1" lang="ja-JP" altLang="en-US" smtClean="0"/>
              <a:t>54</a:t>
            </a:fld>
            <a:endParaRPr kumimoji="1" lang="ja-JP"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9275" y="107576"/>
            <a:ext cx="8042276" cy="984624"/>
          </a:xfrm>
        </p:spPr>
        <p:txBody>
          <a:bodyPr/>
          <a:lstStyle/>
          <a:p>
            <a:r>
              <a:rPr lang="ja-JP" altLang="en-US" dirty="0">
                <a:latin typeface="MS Mincho" panose="02020609040205080304" pitchFamily="49" charset="-128"/>
                <a:ea typeface="MS Mincho" panose="02020609040205080304" pitchFamily="49" charset="-128"/>
              </a:rPr>
              <a:t>殴られる。蹴られる。</a:t>
            </a:r>
          </a:p>
        </p:txBody>
      </p:sp>
      <p:sp>
        <p:nvSpPr>
          <p:cNvPr id="3" name="コンテンツ プレースホルダ 2"/>
          <p:cNvSpPr>
            <a:spLocks noGrp="1"/>
          </p:cNvSpPr>
          <p:nvPr>
            <p:ph idx="1"/>
          </p:nvPr>
        </p:nvSpPr>
        <p:spPr/>
        <p:txBody>
          <a:bodyPr/>
          <a:lstStyle/>
          <a:p>
            <a:endParaRPr lang="ja-JP" altLang="en-US" dirty="0"/>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0951" y="393699"/>
            <a:ext cx="7340600" cy="6826758"/>
          </a:xfrm>
          <a:prstGeom prst="rect">
            <a:avLst/>
          </a:prstGeom>
        </p:spPr>
      </p:pic>
      <p:sp>
        <p:nvSpPr>
          <p:cNvPr id="5" name="スライド番号プレースホルダー 4">
            <a:extLst>
              <a:ext uri="{FF2B5EF4-FFF2-40B4-BE49-F238E27FC236}">
                <a16:creationId xmlns="" xmlns:a16="http://schemas.microsoft.com/office/drawing/2014/main" id="{3E6E591B-71D4-9645-99A7-4E4FDA536AD8}"/>
              </a:ext>
            </a:extLst>
          </p:cNvPr>
          <p:cNvSpPr>
            <a:spLocks noGrp="1"/>
          </p:cNvSpPr>
          <p:nvPr>
            <p:ph type="sldNum" sz="quarter" idx="12"/>
          </p:nvPr>
        </p:nvSpPr>
        <p:spPr/>
        <p:txBody>
          <a:bodyPr/>
          <a:lstStyle/>
          <a:p>
            <a:fld id="{43435DA3-2B49-FD43-B8FA-326907F11622}" type="slidenum">
              <a:rPr kumimoji="1" lang="ja-JP" altLang="en-US" smtClean="0"/>
              <a:t>55</a:t>
            </a:fld>
            <a:endParaRPr kumimoji="1" lang="ja-JP"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MS Mincho" panose="02020609040205080304" pitchFamily="49" charset="-128"/>
                <a:ea typeface="MS Mincho" panose="02020609040205080304" pitchFamily="49" charset="-128"/>
              </a:rPr>
              <a:t>殴られる　蹴られる（対処）</a:t>
            </a:r>
          </a:p>
        </p:txBody>
      </p:sp>
      <p:sp>
        <p:nvSpPr>
          <p:cNvPr id="3" name="コンテンツ プレースホルダ 2"/>
          <p:cNvSpPr>
            <a:spLocks noGrp="1"/>
          </p:cNvSpPr>
          <p:nvPr>
            <p:ph idx="1"/>
          </p:nvPr>
        </p:nvSpPr>
        <p:spPr>
          <a:xfrm>
            <a:off x="177800" y="2095500"/>
            <a:ext cx="8966200" cy="4677440"/>
          </a:xfrm>
        </p:spPr>
        <p:txBody>
          <a:bodyPr>
            <a:normAutofit/>
          </a:bodyPr>
          <a:lstStyle/>
          <a:p>
            <a:r>
              <a:rPr lang="ja-JP" altLang="en-US" sz="2800" dirty="0">
                <a:latin typeface="MS Mincho" panose="02020609040205080304" pitchFamily="49" charset="-128"/>
                <a:ea typeface="MS Mincho" panose="02020609040205080304" pitchFamily="49" charset="-128"/>
              </a:rPr>
              <a:t>利用者さんが不安などで振り回した腕や、蹴り上げた足の方向にいない。さりげなく</a:t>
            </a:r>
            <a:r>
              <a:rPr lang="ja-JP" altLang="en-US" sz="2800">
                <a:latin typeface="MS Mincho" panose="02020609040205080304" pitchFamily="49" charset="-128"/>
                <a:ea typeface="MS Mincho" panose="02020609040205080304" pitchFamily="49" charset="-128"/>
              </a:rPr>
              <a:t>避ける。</a:t>
            </a:r>
            <a:endParaRPr lang="en-US" altLang="ja-JP" sz="2800"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眼鏡やマスクが気になる利用者さんの時には、可能なら外して対応。</a:t>
            </a:r>
            <a:endParaRPr lang="en-US" altLang="ja-JP" sz="2800" dirty="0">
              <a:latin typeface="MS Mincho" panose="02020609040205080304" pitchFamily="49" charset="-128"/>
              <a:ea typeface="MS Mincho" panose="02020609040205080304" pitchFamily="49" charset="-128"/>
            </a:endParaRPr>
          </a:p>
          <a:p>
            <a:r>
              <a:rPr lang="ja-JP" altLang="en-US" sz="2800" dirty="0">
                <a:latin typeface="MS Mincho" panose="02020609040205080304" pitchFamily="49" charset="-128"/>
                <a:ea typeface="MS Mincho" panose="02020609040205080304" pitchFamily="49" charset="-128"/>
              </a:rPr>
              <a:t>体を抑えるのは、職員に任せる</a:t>
            </a:r>
            <a:endParaRPr lang="en-US" altLang="ja-JP" sz="2800" dirty="0">
              <a:latin typeface="MS Mincho" panose="02020609040205080304" pitchFamily="49" charset="-128"/>
              <a:ea typeface="MS Mincho" panose="02020609040205080304" pitchFamily="49" charset="-128"/>
            </a:endParaRPr>
          </a:p>
          <a:p>
            <a:pPr>
              <a:buNone/>
            </a:pPr>
            <a:r>
              <a:rPr lang="ja-JP" altLang="ja-JP" sz="2800" dirty="0">
                <a:latin typeface="MS Mincho" panose="02020609040205080304" pitchFamily="49" charset="-128"/>
                <a:ea typeface="MS Mincho" panose="02020609040205080304" pitchFamily="49" charset="-128"/>
              </a:rPr>
              <a:t>　</a:t>
            </a:r>
            <a:r>
              <a:rPr lang="ja-JP" altLang="en-US" sz="2800" dirty="0">
                <a:latin typeface="MS Mincho" panose="02020609040205080304" pitchFamily="49" charset="-128"/>
                <a:ea typeface="MS Mincho" panose="02020609040205080304" pitchFamily="49" charset="-128"/>
              </a:rPr>
              <a:t>　　　　いつもの抑え方、いつもの力加減がある</a:t>
            </a:r>
            <a:endParaRPr lang="en-US" altLang="ja-JP" sz="2800" dirty="0">
              <a:latin typeface="MS Mincho" panose="02020609040205080304" pitchFamily="49" charset="-128"/>
              <a:ea typeface="MS Mincho" panose="02020609040205080304" pitchFamily="49" charset="-128"/>
            </a:endParaRPr>
          </a:p>
          <a:p>
            <a:r>
              <a:rPr lang="ja-JP" altLang="en-US" sz="2800" dirty="0">
                <a:latin typeface="MS Mincho" panose="02020609040205080304" pitchFamily="49" charset="-128"/>
                <a:ea typeface="MS Mincho" panose="02020609040205080304" pitchFamily="49" charset="-128"/>
              </a:rPr>
              <a:t>私たちの息が上がってしまってはいけない</a:t>
            </a:r>
            <a:endParaRPr lang="en-US" altLang="ja-JP" sz="2800" dirty="0">
              <a:latin typeface="MS Mincho" panose="02020609040205080304" pitchFamily="49" charset="-128"/>
              <a:ea typeface="MS Mincho" panose="02020609040205080304" pitchFamily="49" charset="-128"/>
            </a:endParaRPr>
          </a:p>
          <a:p>
            <a:pPr>
              <a:buNone/>
            </a:pPr>
            <a:r>
              <a:rPr lang="ja-JP" altLang="ja-JP" sz="2800" dirty="0">
                <a:latin typeface="MS Mincho" panose="02020609040205080304" pitchFamily="49" charset="-128"/>
                <a:ea typeface="MS Mincho" panose="02020609040205080304" pitchFamily="49" charset="-128"/>
              </a:rPr>
              <a:t>　</a:t>
            </a:r>
            <a:r>
              <a:rPr lang="ja-JP" altLang="en-US" sz="2800" dirty="0">
                <a:latin typeface="MS Mincho" panose="02020609040205080304" pitchFamily="49" charset="-128"/>
                <a:ea typeface="MS Mincho" panose="02020609040205080304" pitchFamily="49" charset="-128"/>
              </a:rPr>
              <a:t>　　</a:t>
            </a:r>
          </a:p>
        </p:txBody>
      </p:sp>
      <p:sp>
        <p:nvSpPr>
          <p:cNvPr id="4" name="スライド番号プレースホルダー 3">
            <a:extLst>
              <a:ext uri="{FF2B5EF4-FFF2-40B4-BE49-F238E27FC236}">
                <a16:creationId xmlns="" xmlns:a16="http://schemas.microsoft.com/office/drawing/2014/main" id="{E3817D03-7A22-C54C-8D49-8A5025FD03FB}"/>
              </a:ext>
            </a:extLst>
          </p:cNvPr>
          <p:cNvSpPr>
            <a:spLocks noGrp="1"/>
          </p:cNvSpPr>
          <p:nvPr>
            <p:ph type="sldNum" sz="quarter" idx="12"/>
          </p:nvPr>
        </p:nvSpPr>
        <p:spPr/>
        <p:txBody>
          <a:bodyPr/>
          <a:lstStyle/>
          <a:p>
            <a:fld id="{43435DA3-2B49-FD43-B8FA-326907F11622}" type="slidenum">
              <a:rPr kumimoji="1" lang="ja-JP" altLang="en-US" smtClean="0"/>
              <a:t>56</a:t>
            </a:fld>
            <a:endParaRPr kumimoji="1" lang="ja-JP"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930274"/>
          </a:xfrm>
        </p:spPr>
        <p:txBody>
          <a:bodyPr/>
          <a:lstStyle/>
          <a:p>
            <a:r>
              <a:rPr lang="ja-JP" altLang="en-US">
                <a:latin typeface="MS Mincho" panose="02020609040205080304" pitchFamily="49" charset="-128"/>
                <a:ea typeface="MS Mincho" panose="02020609040205080304" pitchFamily="49" charset="-128"/>
              </a:rPr>
              <a:t>唾を吐かれる</a:t>
            </a:r>
            <a:endParaRPr lang="ja-JP" altLang="en-US" dirty="0">
              <a:latin typeface="MS Mincho" panose="02020609040205080304" pitchFamily="49" charset="-128"/>
              <a:ea typeface="MS Mincho" panose="02020609040205080304" pitchFamily="49" charset="-128"/>
            </a:endParaRPr>
          </a:p>
        </p:txBody>
      </p:sp>
      <p:sp>
        <p:nvSpPr>
          <p:cNvPr id="3" name="コンテンツ プレースホルダ 2"/>
          <p:cNvSpPr>
            <a:spLocks noGrp="1"/>
          </p:cNvSpPr>
          <p:nvPr>
            <p:ph idx="1"/>
          </p:nvPr>
        </p:nvSpPr>
        <p:spPr>
          <a:xfrm>
            <a:off x="0" y="1600200"/>
            <a:ext cx="8953500" cy="5257799"/>
          </a:xfrm>
        </p:spPr>
        <p:txBody>
          <a:bodyPr>
            <a:noAutofit/>
          </a:bodyPr>
          <a:lstStyle/>
          <a:p>
            <a:r>
              <a:rPr lang="ja-JP" altLang="en-US" sz="2800" dirty="0">
                <a:latin typeface="MS Mincho" panose="02020609040205080304" pitchFamily="49" charset="-128"/>
                <a:ea typeface="MS Mincho" panose="02020609040205080304" pitchFamily="49" charset="-128"/>
              </a:rPr>
              <a:t>唾を吐きかけることで、イヤな相手が退くことを学習してしまっていることもある。</a:t>
            </a:r>
            <a:endParaRPr lang="en-US" altLang="ja-JP" sz="2800" dirty="0">
              <a:latin typeface="MS Mincho" panose="02020609040205080304" pitchFamily="49" charset="-128"/>
              <a:ea typeface="MS Mincho" panose="02020609040205080304" pitchFamily="49" charset="-128"/>
            </a:endParaRPr>
          </a:p>
          <a:p>
            <a:pPr>
              <a:buNone/>
            </a:pPr>
            <a:r>
              <a:rPr lang="ja-JP" altLang="en-US" sz="2800">
                <a:latin typeface="MS Mincho" panose="02020609040205080304" pitchFamily="49" charset="-128"/>
                <a:ea typeface="MS Mincho" panose="02020609040205080304" pitchFamily="49" charset="-128"/>
              </a:rPr>
              <a:t>　そう</a:t>
            </a:r>
            <a:r>
              <a:rPr lang="ja-JP" altLang="en-US" sz="2800" dirty="0">
                <a:latin typeface="MS Mincho" panose="02020609040205080304" pitchFamily="49" charset="-128"/>
                <a:ea typeface="MS Mincho" panose="02020609040205080304" pitchFamily="49" charset="-128"/>
              </a:rPr>
              <a:t>言う場合は職員から事前に注意がある。付箋！</a:t>
            </a:r>
            <a:endParaRPr lang="en-US" altLang="ja-JP" sz="2800" dirty="0">
              <a:latin typeface="MS Mincho" panose="02020609040205080304" pitchFamily="49" charset="-128"/>
              <a:ea typeface="MS Mincho" panose="02020609040205080304" pitchFamily="49" charset="-128"/>
            </a:endParaRPr>
          </a:p>
          <a:p>
            <a:pPr>
              <a:buNone/>
            </a:pPr>
            <a:endParaRPr lang="en-US" altLang="ja-JP" sz="2800" dirty="0">
              <a:latin typeface="MS Mincho" panose="02020609040205080304" pitchFamily="49" charset="-128"/>
              <a:ea typeface="MS Mincho" panose="02020609040205080304" pitchFamily="49" charset="-128"/>
            </a:endParaRPr>
          </a:p>
          <a:p>
            <a:r>
              <a:rPr lang="ja-JP" altLang="en-US" sz="2800">
                <a:latin typeface="MS Mincho" panose="02020609040205080304" pitchFamily="49" charset="-128"/>
                <a:ea typeface="MS Mincho" panose="02020609040205080304" pitchFamily="49" charset="-128"/>
              </a:rPr>
              <a:t>意識すると自然</a:t>
            </a:r>
            <a:r>
              <a:rPr lang="ja-JP" altLang="en-US" sz="2800" dirty="0">
                <a:latin typeface="MS Mincho" panose="02020609040205080304" pitchFamily="49" charset="-128"/>
                <a:ea typeface="MS Mincho" panose="02020609040205080304" pitchFamily="49" charset="-128"/>
              </a:rPr>
              <a:t>に唾を飲み込むことができなくて、常に唾を吐き続けている人もいる。自分でポリ袋等を持って</a:t>
            </a:r>
            <a:r>
              <a:rPr lang="ja-JP" altLang="en-US" sz="2800">
                <a:latin typeface="MS Mincho" panose="02020609040205080304" pitchFamily="49" charset="-128"/>
                <a:ea typeface="MS Mincho" panose="02020609040205080304" pitchFamily="49" charset="-128"/>
              </a:rPr>
              <a:t>いること</a:t>
            </a:r>
            <a:r>
              <a:rPr lang="ja-JP" altLang="en-US">
                <a:latin typeface="MS Mincho" panose="02020609040205080304" pitchFamily="49" charset="-128"/>
                <a:ea typeface="MS Mincho" panose="02020609040205080304" pitchFamily="49" charset="-128"/>
              </a:rPr>
              <a:t>もある</a:t>
            </a:r>
            <a:r>
              <a:rPr lang="ja-JP" altLang="en-US" sz="2800">
                <a:latin typeface="MS Mincho" panose="02020609040205080304" pitchFamily="49" charset="-128"/>
                <a:ea typeface="MS Mincho" panose="02020609040205080304" pitchFamily="49" charset="-128"/>
              </a:rPr>
              <a:t>。</a:t>
            </a:r>
            <a:endParaRPr lang="en-US" altLang="ja-JP" sz="2800" dirty="0">
              <a:latin typeface="MS Mincho" panose="02020609040205080304" pitchFamily="49" charset="-128"/>
              <a:ea typeface="MS Mincho" panose="02020609040205080304" pitchFamily="49" charset="-128"/>
            </a:endParaRPr>
          </a:p>
          <a:p>
            <a:pPr>
              <a:buNone/>
            </a:pPr>
            <a:r>
              <a:rPr lang="ja-JP" altLang="ja-JP" sz="2800">
                <a:latin typeface="MS Mincho" panose="02020609040205080304" pitchFamily="49" charset="-128"/>
                <a:ea typeface="MS Mincho" panose="02020609040205080304" pitchFamily="49" charset="-128"/>
              </a:rPr>
              <a:t>　</a:t>
            </a:r>
            <a:r>
              <a:rPr lang="ja-JP" altLang="en-US" sz="2800">
                <a:latin typeface="MS Mincho" panose="02020609040205080304" pitchFamily="49" charset="-128"/>
                <a:ea typeface="MS Mincho" panose="02020609040205080304" pitchFamily="49" charset="-128"/>
              </a:rPr>
              <a:t>本人</a:t>
            </a:r>
            <a:r>
              <a:rPr lang="ja-JP" altLang="en-US" sz="2800" dirty="0">
                <a:latin typeface="MS Mincho" panose="02020609040205080304" pitchFamily="49" charset="-128"/>
                <a:ea typeface="MS Mincho" panose="02020609040205080304" pitchFamily="49" charset="-128"/>
              </a:rPr>
              <a:t>にもどうしようもないことなので、止めさせようとしない。</a:t>
            </a:r>
            <a:endParaRPr lang="en-US" altLang="ja-JP" sz="2800" dirty="0">
              <a:latin typeface="MS Mincho" panose="02020609040205080304" pitchFamily="49" charset="-128"/>
              <a:ea typeface="MS Mincho" panose="02020609040205080304" pitchFamily="49" charset="-128"/>
            </a:endParaRPr>
          </a:p>
          <a:p>
            <a:pPr>
              <a:buNone/>
            </a:pPr>
            <a:r>
              <a:rPr lang="ja-JP" altLang="en-US" sz="2800">
                <a:latin typeface="MS Mincho" panose="02020609040205080304" pitchFamily="49" charset="-128"/>
                <a:ea typeface="MS Mincho" panose="02020609040205080304" pitchFamily="49" charset="-128"/>
              </a:rPr>
              <a:t>　唾</a:t>
            </a:r>
            <a:r>
              <a:rPr lang="ja-JP" altLang="en-US" sz="2800" dirty="0">
                <a:latin typeface="MS Mincho" panose="02020609040205080304" pitchFamily="49" charset="-128"/>
                <a:ea typeface="MS Mincho" panose="02020609040205080304" pitchFamily="49" charset="-128"/>
              </a:rPr>
              <a:t>を吐く合間を縫って、健診する</a:t>
            </a:r>
          </a:p>
        </p:txBody>
      </p:sp>
      <p:sp>
        <p:nvSpPr>
          <p:cNvPr id="4" name="スライド番号プレースホルダー 3">
            <a:extLst>
              <a:ext uri="{FF2B5EF4-FFF2-40B4-BE49-F238E27FC236}">
                <a16:creationId xmlns="" xmlns:a16="http://schemas.microsoft.com/office/drawing/2014/main" id="{2E55D8EC-5D66-C94E-9D2E-1C7B8DE0E9B7}"/>
              </a:ext>
            </a:extLst>
          </p:cNvPr>
          <p:cNvSpPr>
            <a:spLocks noGrp="1"/>
          </p:cNvSpPr>
          <p:nvPr>
            <p:ph type="sldNum" sz="quarter" idx="12"/>
          </p:nvPr>
        </p:nvSpPr>
        <p:spPr/>
        <p:txBody>
          <a:bodyPr/>
          <a:lstStyle/>
          <a:p>
            <a:fld id="{43435DA3-2B49-FD43-B8FA-326907F11622}" type="slidenum">
              <a:rPr kumimoji="1" lang="ja-JP" altLang="en-US" smtClean="0"/>
              <a:t>57</a:t>
            </a:fld>
            <a:endParaRPr kumimoji="1" lang="ja-JP"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61926"/>
            <a:ext cx="7886700" cy="1325563"/>
          </a:xfrm>
        </p:spPr>
        <p:txBody>
          <a:bodyPr/>
          <a:lstStyle/>
          <a:p>
            <a:r>
              <a:rPr lang="ja-JP" altLang="en-US" dirty="0">
                <a:latin typeface="MS Mincho" panose="02020609040205080304" pitchFamily="49" charset="-128"/>
                <a:ea typeface="MS Mincho" panose="02020609040205080304" pitchFamily="49" charset="-128"/>
              </a:rPr>
              <a:t>口唇閉鎖不良で唾が飛ぶ　　　大目に見て下さい</a:t>
            </a:r>
          </a:p>
        </p:txBody>
      </p:sp>
      <p:sp>
        <p:nvSpPr>
          <p:cNvPr id="3" name="コンテンツ プレースホルダ 2"/>
          <p:cNvSpPr>
            <a:spLocks noGrp="1"/>
          </p:cNvSpPr>
          <p:nvPr>
            <p:ph idx="1"/>
          </p:nvPr>
        </p:nvSpPr>
        <p:spPr/>
        <p:txBody>
          <a:bodyPr/>
          <a:lstStyle/>
          <a:p>
            <a:endParaRPr lang="ja-JP" altLang="en-US"/>
          </a:p>
        </p:txBody>
      </p:sp>
      <p:pic>
        <p:nvPicPr>
          <p:cNvPr id="7577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600201"/>
            <a:ext cx="9612303" cy="7208647"/>
          </a:xfrm>
          <a:prstGeom prst="rect">
            <a:avLst/>
          </a:prstGeom>
          <a:noFill/>
          <a:ln w="9525">
            <a:noFill/>
            <a:miter lim="800000"/>
            <a:headEnd/>
            <a:tailEnd/>
          </a:ln>
          <a:effectLst/>
        </p:spPr>
      </p:pic>
      <p:sp>
        <p:nvSpPr>
          <p:cNvPr id="4" name="スライド番号プレースホルダー 3">
            <a:extLst>
              <a:ext uri="{FF2B5EF4-FFF2-40B4-BE49-F238E27FC236}">
                <a16:creationId xmlns="" xmlns:a16="http://schemas.microsoft.com/office/drawing/2014/main" id="{49CB40AA-6414-9244-9F35-6CC0E20DF47F}"/>
              </a:ext>
            </a:extLst>
          </p:cNvPr>
          <p:cNvSpPr>
            <a:spLocks noGrp="1"/>
          </p:cNvSpPr>
          <p:nvPr>
            <p:ph type="sldNum" sz="quarter" idx="12"/>
          </p:nvPr>
        </p:nvSpPr>
        <p:spPr/>
        <p:txBody>
          <a:bodyPr/>
          <a:lstStyle/>
          <a:p>
            <a:fld id="{43435DA3-2B49-FD43-B8FA-326907F11622}" type="slidenum">
              <a:rPr kumimoji="1" lang="ja-JP" altLang="en-US" smtClean="0"/>
              <a:t>58</a:t>
            </a:fld>
            <a:endParaRPr kumimoji="1" lang="ja-JP"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17D71464-B4CA-0543-886A-754648914BDD}"/>
              </a:ext>
            </a:extLst>
          </p:cNvPr>
          <p:cNvSpPr>
            <a:spLocks noGrp="1"/>
          </p:cNvSpPr>
          <p:nvPr>
            <p:ph type="title"/>
          </p:nvPr>
        </p:nvSpPr>
        <p:spPr>
          <a:xfrm>
            <a:off x="618017" y="0"/>
            <a:ext cx="7886700" cy="1488558"/>
          </a:xfrm>
        </p:spPr>
        <p:txBody>
          <a:bodyPr/>
          <a:lstStyle/>
          <a:p>
            <a:r>
              <a:rPr kumimoji="1" lang="ja-JP" altLang="en-US">
                <a:latin typeface="MS Mincho" panose="02020609040205080304" pitchFamily="49" charset="-128"/>
                <a:ea typeface="MS Mincho" panose="02020609040205080304" pitchFamily="49" charset="-128"/>
              </a:rPr>
              <a:t>ビーバー号での指導の特徴</a:t>
            </a:r>
          </a:p>
        </p:txBody>
      </p:sp>
      <p:sp>
        <p:nvSpPr>
          <p:cNvPr id="3" name="コンテンツ プレースホルダー 2">
            <a:extLst>
              <a:ext uri="{FF2B5EF4-FFF2-40B4-BE49-F238E27FC236}">
                <a16:creationId xmlns="" xmlns:a16="http://schemas.microsoft.com/office/drawing/2014/main" id="{F39A6852-4863-5F44-A7FB-788C481A6AE3}"/>
              </a:ext>
            </a:extLst>
          </p:cNvPr>
          <p:cNvSpPr>
            <a:spLocks noGrp="1"/>
          </p:cNvSpPr>
          <p:nvPr>
            <p:ph idx="1"/>
          </p:nvPr>
        </p:nvSpPr>
        <p:spPr>
          <a:xfrm>
            <a:off x="265814" y="1581074"/>
            <a:ext cx="8739963" cy="5138703"/>
          </a:xfrm>
        </p:spPr>
        <p:txBody>
          <a:bodyPr>
            <a:normAutofit/>
          </a:bodyPr>
          <a:lstStyle/>
          <a:p>
            <a:r>
              <a:rPr kumimoji="1" lang="ja-JP" altLang="en-US">
                <a:latin typeface="MS Mincho" panose="02020609040205080304" pitchFamily="49" charset="-128"/>
                <a:ea typeface="MS Mincho" panose="02020609040205080304" pitchFamily="49" charset="-128"/>
              </a:rPr>
              <a:t>多くの場合</a:t>
            </a:r>
            <a:r>
              <a:rPr kumimoji="1" lang="en-US" altLang="ja-JP" dirty="0">
                <a:latin typeface="MS Mincho" panose="02020609040205080304" pitchFamily="49" charset="-128"/>
                <a:ea typeface="MS Mincho" panose="02020609040205080304" pitchFamily="49" charset="-128"/>
              </a:rPr>
              <a:t>1</a:t>
            </a:r>
            <a:r>
              <a:rPr kumimoji="1" lang="ja-JP" altLang="en-US">
                <a:latin typeface="MS Mincho" panose="02020609040205080304" pitchFamily="49" charset="-128"/>
                <a:ea typeface="MS Mincho" panose="02020609040205080304" pitchFamily="49" charset="-128"/>
              </a:rPr>
              <a:t>回単発の指導であること</a:t>
            </a:r>
            <a:endParaRPr kumimoji="1"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次回は、幼児施設は</a:t>
            </a:r>
            <a:r>
              <a:rPr kumimoji="1" lang="en-US" altLang="ja-JP" dirty="0">
                <a:latin typeface="MS Mincho" panose="02020609040205080304" pitchFamily="49" charset="-128"/>
                <a:ea typeface="MS Mincho" panose="02020609040205080304" pitchFamily="49" charset="-128"/>
              </a:rPr>
              <a:t>1</a:t>
            </a:r>
            <a:r>
              <a:rPr kumimoji="1" lang="ja-JP" altLang="en-US">
                <a:latin typeface="MS Mincho" panose="02020609040205080304" pitchFamily="49" charset="-128"/>
                <a:ea typeface="MS Mincho" panose="02020609040205080304" pitchFamily="49" charset="-128"/>
              </a:rPr>
              <a:t>年後、成人施設は</a:t>
            </a:r>
            <a:r>
              <a:rPr kumimoji="1" lang="en-US" altLang="ja-JP" dirty="0">
                <a:latin typeface="MS Mincho" panose="02020609040205080304" pitchFamily="49" charset="-128"/>
                <a:ea typeface="MS Mincho" panose="02020609040205080304" pitchFamily="49" charset="-128"/>
              </a:rPr>
              <a:t>2〜3</a:t>
            </a:r>
            <a:r>
              <a:rPr kumimoji="1" lang="ja-JP" altLang="en-US">
                <a:latin typeface="MS Mincho" panose="02020609040205080304" pitchFamily="49" charset="-128"/>
                <a:ea typeface="MS Mincho" panose="02020609040205080304" pitchFamily="49" charset="-128"/>
              </a:rPr>
              <a:t>年後</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診療所のように短期間に何度も指導できるわけでは無い。</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理想ではなく本人、介助者の能力に見合った、実現可能な指導を行う。</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多くを述べて、結局０になってしまうより、一つだけでも、その日の夜、本人または介助者ができることの指導を目指す。記憶に残る指導を。</a:t>
            </a:r>
            <a:endParaRPr lang="en-US" altLang="ja-JP" dirty="0">
              <a:latin typeface="MS Mincho" panose="02020609040205080304" pitchFamily="49" charset="-128"/>
              <a:ea typeface="MS Mincho" panose="02020609040205080304" pitchFamily="49" charset="-128"/>
            </a:endParaRPr>
          </a:p>
          <a:p>
            <a:r>
              <a:rPr kumimoji="1" lang="ja-JP" altLang="en-US">
                <a:solidFill>
                  <a:srgbClr val="FF0000"/>
                </a:solidFill>
                <a:latin typeface="MS Mincho" panose="02020609040205080304" pitchFamily="49" charset="-128"/>
                <a:ea typeface="MS Mincho" panose="02020609040205080304" pitchFamily="49" charset="-128"/>
              </a:rPr>
              <a:t>施設の種別</a:t>
            </a:r>
            <a:r>
              <a:rPr kumimoji="1" lang="ja-JP" altLang="en-US">
                <a:latin typeface="MS Mincho" panose="02020609040205080304" pitchFamily="49" charset="-128"/>
                <a:ea typeface="MS Mincho" panose="02020609040205080304" pitchFamily="49" charset="-128"/>
              </a:rPr>
              <a:t>を理解した上で、職員に指導</a:t>
            </a:r>
            <a:r>
              <a:rPr lang="ja-JP" altLang="en-US">
                <a:latin typeface="MS Mincho" panose="02020609040205080304" pitchFamily="49" charset="-128"/>
                <a:ea typeface="MS Mincho" panose="02020609040205080304" pitchFamily="49" charset="-128"/>
              </a:rPr>
              <a:t>する。</a:t>
            </a:r>
            <a:endParaRPr kumimoji="1" lang="ja-JP" altLang="en-US">
              <a:latin typeface="MS Mincho" panose="02020609040205080304" pitchFamily="49" charset="-128"/>
              <a:ea typeface="MS Mincho" panose="02020609040205080304" pitchFamily="49" charset="-128"/>
            </a:endParaRPr>
          </a:p>
        </p:txBody>
      </p:sp>
      <p:sp>
        <p:nvSpPr>
          <p:cNvPr id="4" name="スライド番号プレースホルダー 3">
            <a:extLst>
              <a:ext uri="{FF2B5EF4-FFF2-40B4-BE49-F238E27FC236}">
                <a16:creationId xmlns="" xmlns:a16="http://schemas.microsoft.com/office/drawing/2014/main" id="{78BAEFDF-FF45-C243-8E5A-D0C3ED09A11A}"/>
              </a:ext>
            </a:extLst>
          </p:cNvPr>
          <p:cNvSpPr>
            <a:spLocks noGrp="1"/>
          </p:cNvSpPr>
          <p:nvPr>
            <p:ph type="sldNum" sz="quarter" idx="12"/>
          </p:nvPr>
        </p:nvSpPr>
        <p:spPr/>
        <p:txBody>
          <a:bodyPr/>
          <a:lstStyle/>
          <a:p>
            <a:fld id="{43435DA3-2B49-FD43-B8FA-326907F11622}" type="slidenum">
              <a:rPr kumimoji="1" lang="ja-JP" altLang="en-US" smtClean="0"/>
              <a:t>59</a:t>
            </a:fld>
            <a:endParaRPr kumimoji="1" lang="ja-JP" altLang="en-US"/>
          </a:p>
        </p:txBody>
      </p:sp>
    </p:spTree>
    <p:extLst>
      <p:ext uri="{BB962C8B-B14F-4D97-AF65-F5344CB8AC3E}">
        <p14:creationId xmlns:p14="http://schemas.microsoft.com/office/powerpoint/2010/main" val="916943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F774AA4F-819E-5B4E-816C-7B846C6F50E4}"/>
              </a:ext>
            </a:extLst>
          </p:cNvPr>
          <p:cNvSpPr>
            <a:spLocks noGrp="1"/>
          </p:cNvSpPr>
          <p:nvPr>
            <p:ph type="title"/>
          </p:nvPr>
        </p:nvSpPr>
        <p:spPr>
          <a:xfrm>
            <a:off x="628650" y="365127"/>
            <a:ext cx="7886700" cy="921414"/>
          </a:xfrm>
        </p:spPr>
        <p:txBody>
          <a:bodyPr>
            <a:normAutofit/>
          </a:bodyPr>
          <a:lstStyle/>
          <a:p>
            <a:endParaRPr kumimoji="1" lang="ja-JP" altLang="en-US"/>
          </a:p>
        </p:txBody>
      </p:sp>
      <p:pic>
        <p:nvPicPr>
          <p:cNvPr id="4" name="コンテンツ プレースホルダー 3">
            <a:extLst>
              <a:ext uri="{FF2B5EF4-FFF2-40B4-BE49-F238E27FC236}">
                <a16:creationId xmlns="" xmlns:a16="http://schemas.microsoft.com/office/drawing/2014/main" id="{76E80C90-43F3-C143-BF5C-6DEFFF7EBC7F}"/>
              </a:ext>
            </a:extLst>
          </p:cNvPr>
          <p:cNvPicPr>
            <a:picLocks noGrp="1" noChangeAspect="1"/>
          </p:cNvPicPr>
          <p:nvPr>
            <p:ph idx="1"/>
          </p:nvPr>
        </p:nvPicPr>
        <p:blipFill>
          <a:blip r:embed="rId3"/>
          <a:stretch>
            <a:fillRect/>
          </a:stretch>
        </p:blipFill>
        <p:spPr>
          <a:xfrm>
            <a:off x="288216" y="95693"/>
            <a:ext cx="8585937" cy="6666728"/>
          </a:xfrm>
          <a:prstGeom prst="rect">
            <a:avLst/>
          </a:prstGeom>
        </p:spPr>
      </p:pic>
      <p:sp>
        <p:nvSpPr>
          <p:cNvPr id="3" name="テキスト ボックス 2">
            <a:extLst>
              <a:ext uri="{FF2B5EF4-FFF2-40B4-BE49-F238E27FC236}">
                <a16:creationId xmlns="" xmlns:a16="http://schemas.microsoft.com/office/drawing/2014/main" id="{819CE171-621C-5440-B7FF-C19D006C1A92}"/>
              </a:ext>
            </a:extLst>
          </p:cNvPr>
          <p:cNvSpPr txBox="1"/>
          <p:nvPr/>
        </p:nvSpPr>
        <p:spPr>
          <a:xfrm>
            <a:off x="3997842" y="912031"/>
            <a:ext cx="1690577" cy="300082"/>
          </a:xfrm>
          <a:prstGeom prst="rect">
            <a:avLst/>
          </a:prstGeom>
          <a:noFill/>
        </p:spPr>
        <p:txBody>
          <a:bodyPr wrap="square" rtlCol="0">
            <a:spAutoFit/>
          </a:bodyPr>
          <a:lstStyle/>
          <a:p>
            <a:r>
              <a:rPr kumimoji="1" lang="ja-JP" altLang="en-US">
                <a:latin typeface="MS Mincho" panose="02020609040205080304" pitchFamily="49" charset="-128"/>
                <a:ea typeface="MS Mincho" panose="02020609040205080304" pitchFamily="49" charset="-128"/>
              </a:rPr>
              <a:t>例）未熟児網膜症</a:t>
            </a:r>
          </a:p>
        </p:txBody>
      </p:sp>
      <p:sp>
        <p:nvSpPr>
          <p:cNvPr id="5" name="テキスト ボックス 4">
            <a:extLst>
              <a:ext uri="{FF2B5EF4-FFF2-40B4-BE49-F238E27FC236}">
                <a16:creationId xmlns="" xmlns:a16="http://schemas.microsoft.com/office/drawing/2014/main" id="{7E8B3CBD-61F1-8041-BDED-36DBA715218E}"/>
              </a:ext>
            </a:extLst>
          </p:cNvPr>
          <p:cNvSpPr txBox="1"/>
          <p:nvPr/>
        </p:nvSpPr>
        <p:spPr>
          <a:xfrm>
            <a:off x="1541721" y="3128975"/>
            <a:ext cx="1396536" cy="300082"/>
          </a:xfrm>
          <a:prstGeom prst="rect">
            <a:avLst/>
          </a:prstGeom>
          <a:noFill/>
        </p:spPr>
        <p:txBody>
          <a:bodyPr wrap="none" rtlCol="0">
            <a:spAutoFit/>
          </a:bodyPr>
          <a:lstStyle/>
          <a:p>
            <a:r>
              <a:rPr kumimoji="1" lang="ja-JP" altLang="en-US">
                <a:latin typeface="MS Mincho" panose="02020609040205080304" pitchFamily="49" charset="-128"/>
                <a:ea typeface="MS Mincho" panose="02020609040205080304" pitchFamily="49" charset="-128"/>
              </a:rPr>
              <a:t>弱視・視野狭窄</a:t>
            </a:r>
          </a:p>
        </p:txBody>
      </p:sp>
      <p:sp>
        <p:nvSpPr>
          <p:cNvPr id="6" name="テキスト ボックス 5">
            <a:extLst>
              <a:ext uri="{FF2B5EF4-FFF2-40B4-BE49-F238E27FC236}">
                <a16:creationId xmlns="" xmlns:a16="http://schemas.microsoft.com/office/drawing/2014/main" id="{8CB8F57D-6A85-B84B-9ADE-50B12A9E161E}"/>
              </a:ext>
            </a:extLst>
          </p:cNvPr>
          <p:cNvSpPr txBox="1"/>
          <p:nvPr/>
        </p:nvSpPr>
        <p:spPr>
          <a:xfrm>
            <a:off x="3561907" y="3009014"/>
            <a:ext cx="2269787" cy="300082"/>
          </a:xfrm>
          <a:prstGeom prst="rect">
            <a:avLst/>
          </a:prstGeom>
          <a:noFill/>
        </p:spPr>
        <p:txBody>
          <a:bodyPr wrap="square" rtlCol="0">
            <a:spAutoFit/>
          </a:bodyPr>
          <a:lstStyle/>
          <a:p>
            <a:r>
              <a:rPr kumimoji="1" lang="ja-JP" altLang="en-US">
                <a:latin typeface="MS Mincho" panose="02020609040205080304" pitchFamily="49" charset="-128"/>
                <a:ea typeface="MS Mincho" panose="02020609040205080304" pitchFamily="49" charset="-128"/>
              </a:rPr>
              <a:t>教科書、黒板が見にくい</a:t>
            </a:r>
          </a:p>
        </p:txBody>
      </p:sp>
      <p:sp>
        <p:nvSpPr>
          <p:cNvPr id="7" name="テキスト ボックス 6">
            <a:extLst>
              <a:ext uri="{FF2B5EF4-FFF2-40B4-BE49-F238E27FC236}">
                <a16:creationId xmlns="" xmlns:a16="http://schemas.microsoft.com/office/drawing/2014/main" id="{9F0254B3-1EB5-124B-AFEF-B9C535637939}"/>
              </a:ext>
            </a:extLst>
          </p:cNvPr>
          <p:cNvSpPr txBox="1"/>
          <p:nvPr/>
        </p:nvSpPr>
        <p:spPr>
          <a:xfrm>
            <a:off x="5954234" y="2921226"/>
            <a:ext cx="1998920" cy="507831"/>
          </a:xfrm>
          <a:prstGeom prst="rect">
            <a:avLst/>
          </a:prstGeom>
          <a:noFill/>
        </p:spPr>
        <p:txBody>
          <a:bodyPr wrap="square" rtlCol="0">
            <a:spAutoFit/>
          </a:bodyPr>
          <a:lstStyle/>
          <a:p>
            <a:r>
              <a:rPr kumimoji="1" lang="ja-JP" altLang="en-US">
                <a:latin typeface="MS Mincho" panose="02020609040205080304" pitchFamily="49" charset="-128"/>
                <a:ea typeface="MS Mincho" panose="02020609040205080304" pitchFamily="49" charset="-128"/>
              </a:rPr>
              <a:t>見えにくさによる学習参加の難しさ</a:t>
            </a:r>
          </a:p>
        </p:txBody>
      </p:sp>
      <p:sp>
        <p:nvSpPr>
          <p:cNvPr id="8" name="テキスト ボックス 7">
            <a:extLst>
              <a:ext uri="{FF2B5EF4-FFF2-40B4-BE49-F238E27FC236}">
                <a16:creationId xmlns="" xmlns:a16="http://schemas.microsoft.com/office/drawing/2014/main" id="{9BCE8677-83F8-6340-A48F-1FEE2D8EC3D3}"/>
              </a:ext>
            </a:extLst>
          </p:cNvPr>
          <p:cNvSpPr txBox="1"/>
          <p:nvPr/>
        </p:nvSpPr>
        <p:spPr>
          <a:xfrm>
            <a:off x="1765006" y="5901070"/>
            <a:ext cx="3241734" cy="507831"/>
          </a:xfrm>
          <a:prstGeom prst="rect">
            <a:avLst/>
          </a:prstGeom>
          <a:noFill/>
        </p:spPr>
        <p:txBody>
          <a:bodyPr wrap="square" rtlCol="0">
            <a:spAutoFit/>
          </a:bodyPr>
          <a:lstStyle/>
          <a:p>
            <a:r>
              <a:rPr kumimoji="1" lang="ja-JP" altLang="en-US">
                <a:latin typeface="MS Mincho" panose="02020609040205080304" pitchFamily="49" charset="-128"/>
                <a:ea typeface="MS Mincho" panose="02020609040205080304" pitchFamily="49" charset="-128"/>
              </a:rPr>
              <a:t>合理的配慮：拡大教科書など</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特別な配慮：視知覚学習プログラム</a:t>
            </a:r>
            <a:endParaRPr kumimoji="1" lang="ja-JP" altLang="en-US">
              <a:latin typeface="MS Mincho" panose="02020609040205080304" pitchFamily="49" charset="-128"/>
              <a:ea typeface="MS Mincho" panose="02020609040205080304" pitchFamily="49" charset="-128"/>
            </a:endParaRPr>
          </a:p>
        </p:txBody>
      </p:sp>
      <p:sp>
        <p:nvSpPr>
          <p:cNvPr id="9" name="テキスト ボックス 8">
            <a:extLst>
              <a:ext uri="{FF2B5EF4-FFF2-40B4-BE49-F238E27FC236}">
                <a16:creationId xmlns="" xmlns:a16="http://schemas.microsoft.com/office/drawing/2014/main" id="{48DDBC92-0D9C-AE4E-85FB-629B8BDB13E1}"/>
              </a:ext>
            </a:extLst>
          </p:cNvPr>
          <p:cNvSpPr txBox="1"/>
          <p:nvPr/>
        </p:nvSpPr>
        <p:spPr>
          <a:xfrm>
            <a:off x="5006741" y="5935499"/>
            <a:ext cx="2159603" cy="507831"/>
          </a:xfrm>
          <a:prstGeom prst="rect">
            <a:avLst/>
          </a:prstGeom>
          <a:noFill/>
        </p:spPr>
        <p:txBody>
          <a:bodyPr wrap="square" rtlCol="0">
            <a:spAutoFit/>
          </a:bodyPr>
          <a:lstStyle/>
          <a:p>
            <a:r>
              <a:rPr kumimoji="1" lang="ja-JP" altLang="en-US">
                <a:latin typeface="MS Mincho" panose="02020609040205080304" pitchFamily="49" charset="-128"/>
                <a:ea typeface="MS Mincho" panose="02020609040205080304" pitchFamily="49" charset="-128"/>
              </a:rPr>
              <a:t>＊現在の</a:t>
            </a:r>
            <a:r>
              <a:rPr kumimoji="1" lang="en-US" altLang="ja-JP" dirty="0">
                <a:latin typeface="MS Mincho" panose="02020609040205080304" pitchFamily="49" charset="-128"/>
                <a:ea typeface="MS Mincho" panose="02020609040205080304" pitchFamily="49" charset="-128"/>
              </a:rPr>
              <a:t>ICF</a:t>
            </a:r>
            <a:r>
              <a:rPr kumimoji="1" lang="ja-JP" altLang="en-US">
                <a:latin typeface="MS Mincho" panose="02020609040205080304" pitchFamily="49" charset="-128"/>
                <a:ea typeface="MS Mincho" panose="02020609040205080304" pitchFamily="49" charset="-128"/>
              </a:rPr>
              <a:t>では分類分け</a:t>
            </a:r>
            <a:r>
              <a:rPr lang="ja-JP" altLang="en-US">
                <a:latin typeface="MS Mincho" panose="02020609040205080304" pitchFamily="49" charset="-128"/>
                <a:ea typeface="MS Mincho" panose="02020609040205080304" pitchFamily="49" charset="-128"/>
              </a:rPr>
              <a:t>されていない</a:t>
            </a:r>
            <a:endParaRPr kumimoji="1" lang="ja-JP" altLang="en-US">
              <a:latin typeface="MS Mincho" panose="02020609040205080304" pitchFamily="49" charset="-128"/>
              <a:ea typeface="MS Mincho" panose="02020609040205080304" pitchFamily="49" charset="-128"/>
            </a:endParaRPr>
          </a:p>
        </p:txBody>
      </p:sp>
      <p:sp>
        <p:nvSpPr>
          <p:cNvPr id="10" name="テキスト ボックス 9">
            <a:extLst>
              <a:ext uri="{FF2B5EF4-FFF2-40B4-BE49-F238E27FC236}">
                <a16:creationId xmlns="" xmlns:a16="http://schemas.microsoft.com/office/drawing/2014/main" id="{4AC9D471-23ED-C942-883D-1148E26C08FA}"/>
              </a:ext>
            </a:extLst>
          </p:cNvPr>
          <p:cNvSpPr txBox="1"/>
          <p:nvPr/>
        </p:nvSpPr>
        <p:spPr>
          <a:xfrm>
            <a:off x="116957" y="6581553"/>
            <a:ext cx="8948365" cy="276999"/>
          </a:xfrm>
          <a:prstGeom prst="rect">
            <a:avLst/>
          </a:prstGeom>
          <a:noFill/>
        </p:spPr>
        <p:txBody>
          <a:bodyPr wrap="square" rtlCol="0">
            <a:spAutoFit/>
          </a:bodyPr>
          <a:lstStyle/>
          <a:p>
            <a:r>
              <a:rPr kumimoji="1" lang="ja-JP" altLang="en-US" sz="1200">
                <a:latin typeface="MS Mincho" panose="02020609040205080304" pitchFamily="49" charset="-128"/>
                <a:ea typeface="MS Mincho" panose="02020609040205080304" pitchFamily="49" charset="-128"/>
              </a:rPr>
              <a:t>西村修一著　</a:t>
            </a:r>
            <a:r>
              <a:rPr kumimoji="1" lang="en-US" altLang="ja-JP" sz="1200" dirty="0">
                <a:latin typeface="MS Mincho" panose="02020609040205080304" pitchFamily="49" charset="-128"/>
                <a:ea typeface="MS Mincho" panose="02020609040205080304" pitchFamily="49" charset="-128"/>
              </a:rPr>
              <a:t>『</a:t>
            </a:r>
            <a:r>
              <a:rPr kumimoji="1" lang="ja-JP" altLang="en-US" sz="1200">
                <a:latin typeface="MS Mincho" panose="02020609040205080304" pitchFamily="49" charset="-128"/>
                <a:ea typeface="MS Mincho" panose="02020609040205080304" pitchFamily="49" charset="-128"/>
              </a:rPr>
              <a:t>合理的配慮と</a:t>
            </a:r>
            <a:r>
              <a:rPr kumimoji="1" lang="en-US" altLang="ja-JP" sz="1200" dirty="0">
                <a:latin typeface="MS Mincho" panose="02020609040205080304" pitchFamily="49" charset="-128"/>
                <a:ea typeface="MS Mincho" panose="02020609040205080304" pitchFamily="49" charset="-128"/>
              </a:rPr>
              <a:t>ICF</a:t>
            </a:r>
            <a:r>
              <a:rPr kumimoji="1" lang="ja-JP" altLang="en-US" sz="1200">
                <a:latin typeface="MS Mincho" panose="02020609040205080304" pitchFamily="49" charset="-128"/>
                <a:ea typeface="MS Mincho" panose="02020609040205080304" pitchFamily="49" charset="-128"/>
              </a:rPr>
              <a:t>の活用ーインクルーシブ教育実現への射程ー</a:t>
            </a:r>
            <a:r>
              <a:rPr kumimoji="1" lang="en-US" altLang="ja-JP" sz="1200" dirty="0">
                <a:latin typeface="MS Mincho" panose="02020609040205080304" pitchFamily="49" charset="-128"/>
                <a:ea typeface="MS Mincho" panose="02020609040205080304" pitchFamily="49" charset="-128"/>
              </a:rPr>
              <a:t>』2014</a:t>
            </a:r>
            <a:r>
              <a:rPr kumimoji="1" lang="ja-JP" altLang="en-US" sz="1200">
                <a:latin typeface="MS Mincho" panose="02020609040205080304" pitchFamily="49" charset="-128"/>
                <a:ea typeface="MS Mincho" panose="02020609040205080304" pitchFamily="49" charset="-128"/>
              </a:rPr>
              <a:t>年クリエイツかもがわ刊　より一部抜粋改変</a:t>
            </a:r>
          </a:p>
        </p:txBody>
      </p:sp>
      <p:sp>
        <p:nvSpPr>
          <p:cNvPr id="11" name="テキスト ボックス 10">
            <a:extLst>
              <a:ext uri="{FF2B5EF4-FFF2-40B4-BE49-F238E27FC236}">
                <a16:creationId xmlns="" xmlns:a16="http://schemas.microsoft.com/office/drawing/2014/main" id="{1B839348-C147-F947-836B-63A4B0C41AEA}"/>
              </a:ext>
            </a:extLst>
          </p:cNvPr>
          <p:cNvSpPr txBox="1"/>
          <p:nvPr/>
        </p:nvSpPr>
        <p:spPr>
          <a:xfrm>
            <a:off x="-74428" y="106326"/>
            <a:ext cx="4644829" cy="892552"/>
          </a:xfrm>
          <a:prstGeom prst="rect">
            <a:avLst/>
          </a:prstGeom>
          <a:noFill/>
        </p:spPr>
        <p:txBody>
          <a:bodyPr wrap="square" rtlCol="0">
            <a:spAutoFit/>
          </a:bodyPr>
          <a:lstStyle/>
          <a:p>
            <a:r>
              <a:rPr kumimoji="1" lang="ja-JP" altLang="en-US" sz="2600">
                <a:latin typeface="MS Mincho" panose="02020609040205080304" pitchFamily="49" charset="-128"/>
                <a:ea typeface="MS Mincho" panose="02020609040205080304" pitchFamily="49" charset="-128"/>
              </a:rPr>
              <a:t>国際生活機能分類</a:t>
            </a:r>
            <a:r>
              <a:rPr kumimoji="1" lang="en-US" altLang="ja-JP" sz="2600" dirty="0">
                <a:latin typeface="MS Mincho" panose="02020609040205080304" pitchFamily="49" charset="-128"/>
                <a:ea typeface="MS Mincho" panose="02020609040205080304" pitchFamily="49" charset="-128"/>
              </a:rPr>
              <a:t>(ICF) </a:t>
            </a:r>
            <a:r>
              <a:rPr kumimoji="1" lang="ja-JP" altLang="en-US" sz="2600">
                <a:latin typeface="MS Mincho" panose="02020609040205080304" pitchFamily="49" charset="-128"/>
                <a:ea typeface="MS Mincho" panose="02020609040205080304" pitchFamily="49" charset="-128"/>
              </a:rPr>
              <a:t> </a:t>
            </a:r>
            <a:endParaRPr kumimoji="1" lang="en-US" altLang="ja-JP" sz="2600" dirty="0">
              <a:latin typeface="MS Mincho" panose="02020609040205080304" pitchFamily="49" charset="-128"/>
              <a:ea typeface="MS Mincho" panose="02020609040205080304" pitchFamily="49" charset="-128"/>
            </a:endParaRPr>
          </a:p>
          <a:p>
            <a:r>
              <a:rPr lang="ja-JP" altLang="en-US" sz="2600">
                <a:latin typeface="MS Mincho" panose="02020609040205080304" pitchFamily="49" charset="-128"/>
                <a:ea typeface="MS Mincho" panose="02020609040205080304" pitchFamily="49" charset="-128"/>
              </a:rPr>
              <a:t>　　　</a:t>
            </a:r>
            <a:r>
              <a:rPr kumimoji="1" lang="en-US" altLang="ja-JP" sz="1600" dirty="0">
                <a:latin typeface="MS Mincho" panose="02020609040205080304" pitchFamily="49" charset="-128"/>
                <a:ea typeface="MS Mincho" panose="02020609040205080304" pitchFamily="49" charset="-128"/>
              </a:rPr>
              <a:t>2001</a:t>
            </a:r>
            <a:r>
              <a:rPr kumimoji="1" lang="ja-JP" altLang="en-US" sz="1600">
                <a:latin typeface="MS Mincho" panose="02020609040205080304" pitchFamily="49" charset="-128"/>
                <a:ea typeface="MS Mincho" panose="02020609040205080304" pitchFamily="49" charset="-128"/>
              </a:rPr>
              <a:t>年</a:t>
            </a:r>
            <a:r>
              <a:rPr kumimoji="1" lang="en-US" altLang="ja-JP" sz="1600" dirty="0">
                <a:latin typeface="MS Mincho" panose="02020609040205080304" pitchFamily="49" charset="-128"/>
                <a:ea typeface="MS Mincho" panose="02020609040205080304" pitchFamily="49" charset="-128"/>
              </a:rPr>
              <a:t>WHO</a:t>
            </a:r>
            <a:r>
              <a:rPr kumimoji="1" lang="ja-JP" altLang="en-US" sz="1600">
                <a:latin typeface="MS Mincho" panose="02020609040205080304" pitchFamily="49" charset="-128"/>
                <a:ea typeface="MS Mincho" panose="02020609040205080304" pitchFamily="49" charset="-128"/>
              </a:rPr>
              <a:t>により採択</a:t>
            </a:r>
          </a:p>
        </p:txBody>
      </p:sp>
      <p:sp>
        <p:nvSpPr>
          <p:cNvPr id="12" name="スライド番号プレースホルダー 11">
            <a:extLst>
              <a:ext uri="{FF2B5EF4-FFF2-40B4-BE49-F238E27FC236}">
                <a16:creationId xmlns="" xmlns:a16="http://schemas.microsoft.com/office/drawing/2014/main" id="{86DA57D5-887B-374C-880D-87D4BEEDE578}"/>
              </a:ext>
            </a:extLst>
          </p:cNvPr>
          <p:cNvSpPr>
            <a:spLocks noGrp="1"/>
          </p:cNvSpPr>
          <p:nvPr>
            <p:ph type="sldNum" sz="quarter" idx="12"/>
          </p:nvPr>
        </p:nvSpPr>
        <p:spPr/>
        <p:txBody>
          <a:bodyPr/>
          <a:lstStyle/>
          <a:p>
            <a:fld id="{43435DA3-2B49-FD43-B8FA-326907F11622}" type="slidenum">
              <a:rPr kumimoji="1" lang="ja-JP" altLang="en-US" smtClean="0"/>
              <a:t>6</a:t>
            </a:fld>
            <a:endParaRPr kumimoji="1" lang="ja-JP" altLang="en-US"/>
          </a:p>
        </p:txBody>
      </p:sp>
    </p:spTree>
    <p:extLst>
      <p:ext uri="{BB962C8B-B14F-4D97-AF65-F5344CB8AC3E}">
        <p14:creationId xmlns:p14="http://schemas.microsoft.com/office/powerpoint/2010/main" val="1041586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11A3A454-24DE-4543-9D27-D7C42AF0133D}"/>
              </a:ext>
            </a:extLst>
          </p:cNvPr>
          <p:cNvSpPr>
            <a:spLocks noGrp="1"/>
          </p:cNvSpPr>
          <p:nvPr>
            <p:ph type="title"/>
          </p:nvPr>
        </p:nvSpPr>
        <p:spPr/>
        <p:txBody>
          <a:bodyPr/>
          <a:lstStyle/>
          <a:p>
            <a:r>
              <a:rPr kumimoji="1" lang="ja-JP" altLang="en-US">
                <a:latin typeface="MS Mincho" panose="02020609040205080304" pitchFamily="49" charset="-128"/>
                <a:ea typeface="MS Mincho" panose="02020609040205080304" pitchFamily="49" charset="-128"/>
              </a:rPr>
              <a:t>事業所（施設）の種別</a:t>
            </a:r>
          </a:p>
        </p:txBody>
      </p:sp>
      <p:sp>
        <p:nvSpPr>
          <p:cNvPr id="3" name="コンテンツ プレースホルダー 2">
            <a:extLst>
              <a:ext uri="{FF2B5EF4-FFF2-40B4-BE49-F238E27FC236}">
                <a16:creationId xmlns="" xmlns:a16="http://schemas.microsoft.com/office/drawing/2014/main" id="{6933186F-2623-BC41-86EE-88922E9B72DC}"/>
              </a:ext>
            </a:extLst>
          </p:cNvPr>
          <p:cNvSpPr>
            <a:spLocks noGrp="1"/>
          </p:cNvSpPr>
          <p:nvPr>
            <p:ph sz="half" idx="1"/>
          </p:nvPr>
        </p:nvSpPr>
        <p:spPr>
          <a:xfrm>
            <a:off x="233916" y="1825625"/>
            <a:ext cx="3806456" cy="4351338"/>
          </a:xfrm>
        </p:spPr>
        <p:txBody>
          <a:bodyPr/>
          <a:lstStyle/>
          <a:p>
            <a:r>
              <a:rPr kumimoji="1" lang="ja-JP" altLang="en-US">
                <a:latin typeface="MS Mincho" panose="02020609040205080304" pitchFamily="49" charset="-128"/>
                <a:ea typeface="MS Mincho" panose="02020609040205080304" pitchFamily="49" charset="-128"/>
              </a:rPr>
              <a:t>生活介護</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自立訓練</a:t>
            </a:r>
            <a:r>
              <a:rPr lang="en-US" altLang="ja-JP" dirty="0">
                <a:latin typeface="MS Mincho" panose="02020609040205080304" pitchFamily="49" charset="-128"/>
                <a:ea typeface="MS Mincho" panose="02020609040205080304" pitchFamily="49" charset="-128"/>
              </a:rPr>
              <a:t>(</a:t>
            </a:r>
            <a:r>
              <a:rPr lang="ja-JP" altLang="en-US">
                <a:latin typeface="MS Mincho" panose="02020609040205080304" pitchFamily="49" charset="-128"/>
                <a:ea typeface="MS Mincho" panose="02020609040205080304" pitchFamily="49" charset="-128"/>
              </a:rPr>
              <a:t>機能訓練）</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自立訓練</a:t>
            </a:r>
            <a:r>
              <a:rPr kumimoji="1" lang="en-US" altLang="ja-JP" dirty="0">
                <a:latin typeface="MS Mincho" panose="02020609040205080304" pitchFamily="49" charset="-128"/>
                <a:ea typeface="MS Mincho" panose="02020609040205080304" pitchFamily="49" charset="-128"/>
              </a:rPr>
              <a:t>(</a:t>
            </a:r>
            <a:r>
              <a:rPr kumimoji="1" lang="ja-JP" altLang="en-US">
                <a:latin typeface="MS Mincho" panose="02020609040205080304" pitchFamily="49" charset="-128"/>
                <a:ea typeface="MS Mincho" panose="02020609040205080304" pitchFamily="49" charset="-128"/>
              </a:rPr>
              <a:t>生活訓練）</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就労移行支援</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就労継続支援</a:t>
            </a:r>
            <a:r>
              <a:rPr kumimoji="1" lang="en-US" altLang="ja-JP" dirty="0">
                <a:latin typeface="MS Mincho" panose="02020609040205080304" pitchFamily="49" charset="-128"/>
                <a:ea typeface="MS Mincho" panose="02020609040205080304" pitchFamily="49" charset="-128"/>
              </a:rPr>
              <a:t>(A</a:t>
            </a:r>
            <a:r>
              <a:rPr kumimoji="1" lang="ja-JP" altLang="en-US">
                <a:latin typeface="MS Mincho" panose="02020609040205080304" pitchFamily="49" charset="-128"/>
                <a:ea typeface="MS Mincho" panose="02020609040205080304" pitchFamily="49" charset="-128"/>
              </a:rPr>
              <a:t>型</a:t>
            </a:r>
            <a:r>
              <a:rPr kumimoji="1" lang="en-US" altLang="ja-JP" dirty="0">
                <a:latin typeface="MS Mincho" panose="02020609040205080304" pitchFamily="49" charset="-128"/>
                <a:ea typeface="MS Mincho" panose="02020609040205080304" pitchFamily="49" charset="-128"/>
              </a:rPr>
              <a:t>)</a:t>
            </a:r>
          </a:p>
          <a:p>
            <a:r>
              <a:rPr kumimoji="1" lang="ja-JP" altLang="en-US">
                <a:latin typeface="MS Mincho" panose="02020609040205080304" pitchFamily="49" charset="-128"/>
                <a:ea typeface="MS Mincho" panose="02020609040205080304" pitchFamily="49" charset="-128"/>
              </a:rPr>
              <a:t>就労継続支援</a:t>
            </a:r>
            <a:r>
              <a:rPr kumimoji="1" lang="en-US" altLang="ja-JP" dirty="0">
                <a:latin typeface="MS Mincho" panose="02020609040205080304" pitchFamily="49" charset="-128"/>
                <a:ea typeface="MS Mincho" panose="02020609040205080304" pitchFamily="49" charset="-128"/>
              </a:rPr>
              <a:t>(B</a:t>
            </a:r>
            <a:r>
              <a:rPr kumimoji="1" lang="ja-JP" altLang="en-US">
                <a:latin typeface="MS Mincho" panose="02020609040205080304" pitchFamily="49" charset="-128"/>
                <a:ea typeface="MS Mincho" panose="02020609040205080304" pitchFamily="49" charset="-128"/>
              </a:rPr>
              <a:t>型）</a:t>
            </a:r>
            <a:endParaRPr kumimoji="1" lang="en-US" altLang="ja-JP" dirty="0">
              <a:latin typeface="MS Mincho" panose="02020609040205080304" pitchFamily="49" charset="-128"/>
              <a:ea typeface="MS Mincho" panose="02020609040205080304" pitchFamily="49" charset="-128"/>
            </a:endParaRPr>
          </a:p>
          <a:p>
            <a:endParaRPr kumimoji="1" lang="ja-JP" altLang="en-US">
              <a:latin typeface="MS Mincho" panose="02020609040205080304" pitchFamily="49" charset="-128"/>
              <a:ea typeface="MS Mincho" panose="02020609040205080304" pitchFamily="49" charset="-128"/>
            </a:endParaRPr>
          </a:p>
        </p:txBody>
      </p:sp>
      <p:sp>
        <p:nvSpPr>
          <p:cNvPr id="5" name="コンテンツ プレースホルダー 4">
            <a:extLst>
              <a:ext uri="{FF2B5EF4-FFF2-40B4-BE49-F238E27FC236}">
                <a16:creationId xmlns="" xmlns:a16="http://schemas.microsoft.com/office/drawing/2014/main" id="{13DDB318-DCD9-184C-9A74-B590AB9798F9}"/>
              </a:ext>
            </a:extLst>
          </p:cNvPr>
          <p:cNvSpPr>
            <a:spLocks noGrp="1"/>
          </p:cNvSpPr>
          <p:nvPr>
            <p:ph sz="half" idx="2"/>
          </p:nvPr>
        </p:nvSpPr>
        <p:spPr>
          <a:xfrm>
            <a:off x="4242391" y="1825625"/>
            <a:ext cx="4272959" cy="4351338"/>
          </a:xfrm>
        </p:spPr>
        <p:txBody>
          <a:bodyPr/>
          <a:lstStyle/>
          <a:p>
            <a:r>
              <a:rPr lang="ja-JP" altLang="en-US">
                <a:latin typeface="MS Mincho" panose="02020609040205080304" pitchFamily="49" charset="-128"/>
                <a:ea typeface="MS Mincho" panose="02020609040205080304" pitchFamily="49" charset="-128"/>
              </a:rPr>
              <a:t>施設入所支援</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療養介護</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児童発達支援</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医療型児童発達支援</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福祉型障害児入所施設</a:t>
            </a:r>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医療型障害児入所施設</a:t>
            </a:r>
          </a:p>
        </p:txBody>
      </p:sp>
      <p:sp>
        <p:nvSpPr>
          <p:cNvPr id="4" name="スライド番号プレースホルダー 3">
            <a:extLst>
              <a:ext uri="{FF2B5EF4-FFF2-40B4-BE49-F238E27FC236}">
                <a16:creationId xmlns="" xmlns:a16="http://schemas.microsoft.com/office/drawing/2014/main" id="{1469DFF5-7E0F-5142-895E-978874B0120E}"/>
              </a:ext>
            </a:extLst>
          </p:cNvPr>
          <p:cNvSpPr>
            <a:spLocks noGrp="1"/>
          </p:cNvSpPr>
          <p:nvPr>
            <p:ph type="sldNum" sz="quarter" idx="12"/>
          </p:nvPr>
        </p:nvSpPr>
        <p:spPr/>
        <p:txBody>
          <a:bodyPr/>
          <a:lstStyle/>
          <a:p>
            <a:fld id="{43435DA3-2B49-FD43-B8FA-326907F11622}" type="slidenum">
              <a:rPr kumimoji="1" lang="ja-JP" altLang="en-US" smtClean="0"/>
              <a:t>60</a:t>
            </a:fld>
            <a:endParaRPr kumimoji="1" lang="ja-JP" altLang="en-US"/>
          </a:p>
        </p:txBody>
      </p:sp>
      <p:sp>
        <p:nvSpPr>
          <p:cNvPr id="6" name="テキスト ボックス 5">
            <a:extLst>
              <a:ext uri="{FF2B5EF4-FFF2-40B4-BE49-F238E27FC236}">
                <a16:creationId xmlns="" xmlns:a16="http://schemas.microsoft.com/office/drawing/2014/main" id="{2C421CAE-72A9-6044-9842-7178017E971A}"/>
              </a:ext>
            </a:extLst>
          </p:cNvPr>
          <p:cNvSpPr txBox="1"/>
          <p:nvPr/>
        </p:nvSpPr>
        <p:spPr>
          <a:xfrm>
            <a:off x="340243" y="5486400"/>
            <a:ext cx="4976036" cy="523220"/>
          </a:xfrm>
          <a:prstGeom prst="rect">
            <a:avLst/>
          </a:prstGeom>
          <a:noFill/>
        </p:spPr>
        <p:txBody>
          <a:bodyPr wrap="square" rtlCol="0">
            <a:spAutoFit/>
          </a:bodyPr>
          <a:lstStyle/>
          <a:p>
            <a:r>
              <a:rPr kumimoji="1" lang="ja-JP" altLang="en-US" sz="2800">
                <a:latin typeface="MS Mincho" panose="02020609040205080304" pitchFamily="49" charset="-128"/>
                <a:ea typeface="MS Mincho" panose="02020609040205080304" pitchFamily="49" charset="-128"/>
              </a:rPr>
              <a:t>＊多機能型事業所もある</a:t>
            </a:r>
          </a:p>
        </p:txBody>
      </p:sp>
    </p:spTree>
    <p:extLst>
      <p:ext uri="{BB962C8B-B14F-4D97-AF65-F5344CB8AC3E}">
        <p14:creationId xmlns:p14="http://schemas.microsoft.com/office/powerpoint/2010/main" val="737032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9524"/>
            <a:ext cx="9144000" cy="1325563"/>
          </a:xfrm>
        </p:spPr>
        <p:txBody>
          <a:bodyPr/>
          <a:lstStyle/>
          <a:p>
            <a:r>
              <a:rPr lang="ja-JP" altLang="en-US" dirty="0">
                <a:latin typeface="MS Mincho" panose="02020609040205080304" pitchFamily="49" charset="-128"/>
                <a:ea typeface="MS Mincho" panose="02020609040205080304" pitchFamily="49" charset="-128"/>
              </a:rPr>
              <a:t>責めないで</a:t>
            </a:r>
            <a:r>
              <a:rPr lang="ja-JP" altLang="en-US">
                <a:latin typeface="MS Mincho" panose="02020609040205080304" pitchFamily="49" charset="-128"/>
                <a:ea typeface="MS Mincho" panose="02020609040205080304" pitchFamily="49" charset="-128"/>
              </a:rPr>
              <a:t>下さい！（特</a:t>
            </a:r>
            <a:r>
              <a:rPr lang="ja-JP" altLang="en-US" dirty="0">
                <a:latin typeface="MS Mincho" panose="02020609040205080304" pitchFamily="49" charset="-128"/>
                <a:ea typeface="MS Mincho" panose="02020609040205080304" pitchFamily="49" charset="-128"/>
              </a:rPr>
              <a:t>に保護者）</a:t>
            </a:r>
          </a:p>
        </p:txBody>
      </p:sp>
      <p:sp>
        <p:nvSpPr>
          <p:cNvPr id="3" name="コンテンツ プレースホルダ 2"/>
          <p:cNvSpPr>
            <a:spLocks noGrp="1"/>
          </p:cNvSpPr>
          <p:nvPr>
            <p:ph idx="1"/>
          </p:nvPr>
        </p:nvSpPr>
        <p:spPr>
          <a:xfrm>
            <a:off x="628650" y="1469788"/>
            <a:ext cx="7886700" cy="4707175"/>
          </a:xfrm>
        </p:spPr>
        <p:txBody>
          <a:bodyPr>
            <a:normAutofit/>
          </a:bodyPr>
          <a:lstStyle/>
          <a:p>
            <a:pPr>
              <a:buNone/>
            </a:pPr>
            <a:r>
              <a:rPr lang="ja-JP" altLang="en-US" sz="2800" dirty="0">
                <a:latin typeface="MS Mincho" panose="02020609040205080304" pitchFamily="49" charset="-128"/>
                <a:ea typeface="MS Mincho" panose="02020609040205080304" pitchFamily="49" charset="-128"/>
              </a:rPr>
              <a:t>障害児の出生に対する親の反応</a:t>
            </a:r>
            <a:endParaRPr lang="en-US" altLang="ja-JP" sz="2800" dirty="0">
              <a:latin typeface="MS Mincho" panose="02020609040205080304" pitchFamily="49" charset="-128"/>
              <a:ea typeface="MS Mincho" panose="02020609040205080304" pitchFamily="49" charset="-128"/>
            </a:endParaRPr>
          </a:p>
        </p:txBody>
      </p:sp>
      <p:pic>
        <p:nvPicPr>
          <p:cNvPr id="9421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1870" y="2021234"/>
            <a:ext cx="6156230" cy="4331065"/>
          </a:xfrm>
          <a:prstGeom prst="rect">
            <a:avLst/>
          </a:prstGeom>
          <a:noFill/>
          <a:ln w="9525">
            <a:noFill/>
            <a:miter lim="800000"/>
            <a:headEnd/>
            <a:tailEnd/>
          </a:ln>
          <a:effectLst/>
        </p:spPr>
      </p:pic>
      <p:sp>
        <p:nvSpPr>
          <p:cNvPr id="7" name="テキスト ボックス 6"/>
          <p:cNvSpPr txBox="1"/>
          <p:nvPr/>
        </p:nvSpPr>
        <p:spPr>
          <a:xfrm>
            <a:off x="4978400" y="6477000"/>
            <a:ext cx="4305300" cy="307777"/>
          </a:xfrm>
          <a:prstGeom prst="rect">
            <a:avLst/>
          </a:prstGeom>
          <a:noFill/>
        </p:spPr>
        <p:txBody>
          <a:bodyPr wrap="square" rtlCol="0">
            <a:spAutoFit/>
          </a:bodyPr>
          <a:lstStyle/>
          <a:p>
            <a:r>
              <a:rPr kumimoji="1" lang="ja-JP" altLang="en-US" sz="1400" dirty="0"/>
              <a:t>（</a:t>
            </a:r>
            <a:r>
              <a:rPr lang="ja-JP" altLang="en-US" sz="1400" dirty="0">
                <a:latin typeface="MS Mincho" panose="02020609040205080304" pitchFamily="49" charset="-128"/>
                <a:ea typeface="MS Mincho" panose="02020609040205080304" pitchFamily="49" charset="-128"/>
              </a:rPr>
              <a:t>障害者歯科ガイドブック森崎他</a:t>
            </a:r>
            <a:r>
              <a:rPr kumimoji="1" lang="ja-JP" altLang="en-US" sz="1400" dirty="0">
                <a:latin typeface="MS Mincho" panose="02020609040205080304" pitchFamily="49" charset="-128"/>
                <a:ea typeface="MS Mincho" panose="02020609040205080304" pitchFamily="49" charset="-128"/>
              </a:rPr>
              <a:t>より一部改変）</a:t>
            </a:r>
          </a:p>
        </p:txBody>
      </p:sp>
      <p:sp>
        <p:nvSpPr>
          <p:cNvPr id="8" name="テキスト ボックス 7"/>
          <p:cNvSpPr txBox="1"/>
          <p:nvPr/>
        </p:nvSpPr>
        <p:spPr>
          <a:xfrm>
            <a:off x="2565400" y="6311900"/>
            <a:ext cx="2694583" cy="461665"/>
          </a:xfrm>
          <a:prstGeom prst="rect">
            <a:avLst/>
          </a:prstGeom>
          <a:noFill/>
        </p:spPr>
        <p:txBody>
          <a:bodyPr wrap="square" rtlCol="0">
            <a:spAutoFit/>
          </a:bodyPr>
          <a:lstStyle/>
          <a:p>
            <a:r>
              <a:rPr kumimoji="1" lang="ja-JP" altLang="en-US" sz="2400" dirty="0">
                <a:latin typeface="MS Mincho" panose="02020609040205080304" pitchFamily="49" charset="-128"/>
                <a:ea typeface="MS Mincho" panose="02020609040205080304" pitchFamily="49" charset="-128"/>
              </a:rPr>
              <a:t>相対的な時間経過</a:t>
            </a:r>
          </a:p>
        </p:txBody>
      </p:sp>
      <p:sp>
        <p:nvSpPr>
          <p:cNvPr id="9" name="テキスト ボックス 8"/>
          <p:cNvSpPr txBox="1"/>
          <p:nvPr/>
        </p:nvSpPr>
        <p:spPr>
          <a:xfrm>
            <a:off x="825500" y="3048000"/>
            <a:ext cx="508000" cy="1938992"/>
          </a:xfrm>
          <a:prstGeom prst="rect">
            <a:avLst/>
          </a:prstGeom>
          <a:noFill/>
        </p:spPr>
        <p:txBody>
          <a:bodyPr wrap="square" rtlCol="0">
            <a:spAutoFit/>
          </a:bodyPr>
          <a:lstStyle/>
          <a:p>
            <a:r>
              <a:rPr kumimoji="1" lang="ja-JP" altLang="en-US" sz="2400" dirty="0">
                <a:latin typeface="MS Mincho" panose="02020609040205080304" pitchFamily="49" charset="-128"/>
                <a:ea typeface="MS Mincho" panose="02020609040205080304" pitchFamily="49" charset="-128"/>
              </a:rPr>
              <a:t>反応の程度</a:t>
            </a:r>
          </a:p>
        </p:txBody>
      </p:sp>
      <p:sp>
        <p:nvSpPr>
          <p:cNvPr id="10" name="テキスト ボックス 9"/>
          <p:cNvSpPr txBox="1"/>
          <p:nvPr/>
        </p:nvSpPr>
        <p:spPr>
          <a:xfrm>
            <a:off x="1501870" y="2197100"/>
            <a:ext cx="1393729" cy="707886"/>
          </a:xfrm>
          <a:prstGeom prst="rect">
            <a:avLst/>
          </a:prstGeom>
          <a:noFill/>
        </p:spPr>
        <p:txBody>
          <a:bodyPr wrap="square" rtlCol="0">
            <a:spAutoFit/>
          </a:bodyPr>
          <a:lstStyle/>
          <a:p>
            <a:r>
              <a:rPr kumimoji="1" lang="en-US" altLang="ja-JP" sz="2000" dirty="0"/>
              <a:t>Ⅰ</a:t>
            </a:r>
            <a:r>
              <a:rPr kumimoji="1" lang="en-US" altLang="ja-JP" sz="2000" dirty="0">
                <a:latin typeface="MS Mincho" panose="02020609040205080304" pitchFamily="49" charset="-128"/>
                <a:ea typeface="MS Mincho" panose="02020609040205080304" pitchFamily="49" charset="-128"/>
              </a:rPr>
              <a:t>.</a:t>
            </a:r>
            <a:r>
              <a:rPr kumimoji="1" lang="ja-JP" altLang="en-US" sz="2000" dirty="0">
                <a:latin typeface="MS Mincho" panose="02020609040205080304" pitchFamily="49" charset="-128"/>
                <a:ea typeface="MS Mincho" panose="02020609040205080304" pitchFamily="49" charset="-128"/>
              </a:rPr>
              <a:t>ショック</a:t>
            </a:r>
          </a:p>
        </p:txBody>
      </p:sp>
      <p:sp>
        <p:nvSpPr>
          <p:cNvPr id="11" name="テキスト ボックス 10"/>
          <p:cNvSpPr txBox="1"/>
          <p:nvPr/>
        </p:nvSpPr>
        <p:spPr>
          <a:xfrm>
            <a:off x="2095500" y="3408638"/>
            <a:ext cx="1396999" cy="400110"/>
          </a:xfrm>
          <a:prstGeom prst="rect">
            <a:avLst/>
          </a:prstGeom>
          <a:noFill/>
        </p:spPr>
        <p:txBody>
          <a:bodyPr wrap="square" rtlCol="0">
            <a:spAutoFit/>
          </a:bodyPr>
          <a:lstStyle/>
          <a:p>
            <a:r>
              <a:rPr kumimoji="1" lang="en-US" altLang="ja-JP" sz="2000" dirty="0">
                <a:latin typeface="MS Mincho" panose="02020609040205080304" pitchFamily="49" charset="-128"/>
                <a:ea typeface="MS Mincho" panose="02020609040205080304" pitchFamily="49" charset="-128"/>
              </a:rPr>
              <a:t>Ⅱ.</a:t>
            </a:r>
            <a:r>
              <a:rPr lang="ja-JP" altLang="en-US" sz="2000" dirty="0">
                <a:latin typeface="MS Mincho" panose="02020609040205080304" pitchFamily="49" charset="-128"/>
                <a:ea typeface="MS Mincho" panose="02020609040205080304" pitchFamily="49" charset="-128"/>
              </a:rPr>
              <a:t>拒絶</a:t>
            </a:r>
            <a:endParaRPr kumimoji="1" lang="ja-JP" altLang="en-US" sz="2000" dirty="0">
              <a:latin typeface="MS Mincho" panose="02020609040205080304" pitchFamily="49" charset="-128"/>
              <a:ea typeface="MS Mincho" panose="02020609040205080304" pitchFamily="49" charset="-128"/>
            </a:endParaRPr>
          </a:p>
        </p:txBody>
      </p:sp>
      <p:sp>
        <p:nvSpPr>
          <p:cNvPr id="12" name="テキスト ボックス 11"/>
          <p:cNvSpPr txBox="1"/>
          <p:nvPr/>
        </p:nvSpPr>
        <p:spPr>
          <a:xfrm>
            <a:off x="3492498" y="3581400"/>
            <a:ext cx="1993902" cy="707886"/>
          </a:xfrm>
          <a:prstGeom prst="rect">
            <a:avLst/>
          </a:prstGeom>
          <a:noFill/>
        </p:spPr>
        <p:txBody>
          <a:bodyPr wrap="square" rtlCol="0">
            <a:spAutoFit/>
          </a:bodyPr>
          <a:lstStyle/>
          <a:p>
            <a:r>
              <a:rPr kumimoji="1" lang="en-US" altLang="ja-JP" sz="2000" dirty="0">
                <a:latin typeface="MS Mincho" panose="02020609040205080304" pitchFamily="49" charset="-128"/>
                <a:ea typeface="MS Mincho" panose="02020609040205080304" pitchFamily="49" charset="-128"/>
              </a:rPr>
              <a:t>Ⅲ.</a:t>
            </a:r>
            <a:r>
              <a:rPr kumimoji="1" lang="ja-JP" altLang="en-US" sz="2000" dirty="0">
                <a:latin typeface="MS Mincho" panose="02020609040205080304" pitchFamily="49" charset="-128"/>
                <a:ea typeface="MS Mincho" panose="02020609040205080304" pitchFamily="49" charset="-128"/>
              </a:rPr>
              <a:t>悲しみと怒り</a:t>
            </a:r>
          </a:p>
        </p:txBody>
      </p:sp>
      <p:sp>
        <p:nvSpPr>
          <p:cNvPr id="13" name="テキスト ボックス 12"/>
          <p:cNvSpPr txBox="1"/>
          <p:nvPr/>
        </p:nvSpPr>
        <p:spPr>
          <a:xfrm>
            <a:off x="5259984" y="5384799"/>
            <a:ext cx="1191616" cy="400110"/>
          </a:xfrm>
          <a:prstGeom prst="rect">
            <a:avLst/>
          </a:prstGeom>
          <a:noFill/>
        </p:spPr>
        <p:txBody>
          <a:bodyPr wrap="square" rtlCol="0">
            <a:spAutoFit/>
          </a:bodyPr>
          <a:lstStyle/>
          <a:p>
            <a:r>
              <a:rPr kumimoji="1" lang="en-US" altLang="ja-JP" sz="2000" dirty="0">
                <a:latin typeface="MS Mincho" panose="02020609040205080304" pitchFamily="49" charset="-128"/>
                <a:ea typeface="MS Mincho" panose="02020609040205080304" pitchFamily="49" charset="-128"/>
              </a:rPr>
              <a:t>Ⅳ.</a:t>
            </a:r>
            <a:r>
              <a:rPr kumimoji="1" lang="ja-JP" altLang="en-US" sz="2000" dirty="0">
                <a:latin typeface="MS Mincho" panose="02020609040205080304" pitchFamily="49" charset="-128"/>
                <a:ea typeface="MS Mincho" panose="02020609040205080304" pitchFamily="49" charset="-128"/>
              </a:rPr>
              <a:t>順応</a:t>
            </a:r>
          </a:p>
        </p:txBody>
      </p:sp>
      <p:sp>
        <p:nvSpPr>
          <p:cNvPr id="14" name="テキスト ボックス 13"/>
          <p:cNvSpPr txBox="1"/>
          <p:nvPr/>
        </p:nvSpPr>
        <p:spPr>
          <a:xfrm>
            <a:off x="5816601" y="2387600"/>
            <a:ext cx="1841500" cy="707886"/>
          </a:xfrm>
          <a:prstGeom prst="rect">
            <a:avLst/>
          </a:prstGeom>
          <a:noFill/>
        </p:spPr>
        <p:txBody>
          <a:bodyPr wrap="square" rtlCol="0">
            <a:spAutoFit/>
          </a:bodyPr>
          <a:lstStyle/>
          <a:p>
            <a:r>
              <a:rPr kumimoji="1" lang="en-US" altLang="ja-JP" sz="2000" dirty="0">
                <a:latin typeface="MS Mincho" panose="02020609040205080304" pitchFamily="49" charset="-128"/>
                <a:ea typeface="MS Mincho" panose="02020609040205080304" pitchFamily="49" charset="-128"/>
              </a:rPr>
              <a:t>Ⅴ.</a:t>
            </a:r>
            <a:r>
              <a:rPr kumimoji="1" lang="ja-JP" altLang="en-US" sz="2000" dirty="0">
                <a:latin typeface="MS Mincho" panose="02020609040205080304" pitchFamily="49" charset="-128"/>
                <a:ea typeface="MS Mincho" panose="02020609040205080304" pitchFamily="49" charset="-128"/>
              </a:rPr>
              <a:t>立ちなおり　　　（再建）</a:t>
            </a:r>
            <a:r>
              <a:rPr kumimoji="1" lang="ja-JP" altLang="en-US" sz="2000" dirty="0"/>
              <a:t>　</a:t>
            </a:r>
          </a:p>
        </p:txBody>
      </p:sp>
      <p:sp>
        <p:nvSpPr>
          <p:cNvPr id="4" name="スライド番号プレースホルダー 3">
            <a:extLst>
              <a:ext uri="{FF2B5EF4-FFF2-40B4-BE49-F238E27FC236}">
                <a16:creationId xmlns="" xmlns:a16="http://schemas.microsoft.com/office/drawing/2014/main" id="{304F5221-E4A6-8341-A746-B07436848A36}"/>
              </a:ext>
            </a:extLst>
          </p:cNvPr>
          <p:cNvSpPr>
            <a:spLocks noGrp="1"/>
          </p:cNvSpPr>
          <p:nvPr>
            <p:ph type="sldNum" sz="quarter" idx="12"/>
          </p:nvPr>
        </p:nvSpPr>
        <p:spPr/>
        <p:txBody>
          <a:bodyPr/>
          <a:lstStyle/>
          <a:p>
            <a:fld id="{43435DA3-2B49-FD43-B8FA-326907F11622}" type="slidenum">
              <a:rPr kumimoji="1" lang="ja-JP" altLang="en-US" smtClean="0"/>
              <a:t>61</a:t>
            </a:fld>
            <a:endParaRPr kumimoji="1" lang="ja-JP"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8387" y="1009430"/>
            <a:ext cx="8042276" cy="1022724"/>
          </a:xfrm>
        </p:spPr>
        <p:txBody>
          <a:bodyPr/>
          <a:lstStyle/>
          <a:p>
            <a:r>
              <a:rPr lang="ja-JP" altLang="en-US" dirty="0">
                <a:latin typeface="MS Mincho" panose="02020609040205080304" pitchFamily="49" charset="-128"/>
                <a:ea typeface="MS Mincho" panose="02020609040205080304" pitchFamily="49" charset="-128"/>
              </a:rPr>
              <a:t>口に出してはいけない言葉</a:t>
            </a:r>
          </a:p>
        </p:txBody>
      </p:sp>
      <p:sp>
        <p:nvSpPr>
          <p:cNvPr id="3" name="コンテンツ プレースホルダ 2"/>
          <p:cNvSpPr>
            <a:spLocks noGrp="1"/>
          </p:cNvSpPr>
          <p:nvPr>
            <p:ph idx="1"/>
          </p:nvPr>
        </p:nvSpPr>
        <p:spPr>
          <a:xfrm>
            <a:off x="67525" y="1885212"/>
            <a:ext cx="9144000" cy="5892800"/>
          </a:xfrm>
        </p:spPr>
        <p:txBody>
          <a:bodyPr>
            <a:normAutofit/>
          </a:bodyPr>
          <a:lstStyle/>
          <a:p>
            <a:r>
              <a:rPr lang="ja-JP" altLang="en-US" sz="2600" dirty="0">
                <a:latin typeface="MS Mincho" panose="02020609040205080304" pitchFamily="49" charset="-128"/>
                <a:ea typeface="MS Mincho" panose="02020609040205080304" pitchFamily="49" charset="-128"/>
              </a:rPr>
              <a:t>「もっとがんばって下さい、お母さん」</a:t>
            </a:r>
            <a:endParaRPr lang="en-US" altLang="ja-JP" sz="2600" dirty="0">
              <a:latin typeface="MS Mincho" panose="02020609040205080304" pitchFamily="49" charset="-128"/>
              <a:ea typeface="MS Mincho" panose="02020609040205080304" pitchFamily="49" charset="-128"/>
            </a:endParaRPr>
          </a:p>
          <a:p>
            <a:pPr>
              <a:buNone/>
            </a:pPr>
            <a:r>
              <a:rPr lang="ja-JP" altLang="en-US" sz="2200">
                <a:latin typeface="MS Mincho" panose="02020609040205080304" pitchFamily="49" charset="-128"/>
                <a:ea typeface="MS Mincho" panose="02020609040205080304" pitchFamily="49" charset="-128"/>
              </a:rPr>
              <a:t>　すで</a:t>
            </a:r>
            <a:r>
              <a:rPr lang="ja-JP" altLang="en-US" sz="2200" dirty="0">
                <a:latin typeface="MS Mincho" panose="02020609040205080304" pitchFamily="49" charset="-128"/>
                <a:ea typeface="MS Mincho" panose="02020609040205080304" pitchFamily="49" charset="-128"/>
              </a:rPr>
              <a:t>にがんばっているのです。</a:t>
            </a:r>
            <a:r>
              <a:rPr lang="en-US" altLang="ja-JP" sz="2200" dirty="0">
                <a:latin typeface="MS Mincho" panose="02020609040205080304" pitchFamily="49" charset="-128"/>
                <a:ea typeface="MS Mincho" panose="02020609040205080304" pitchFamily="49" charset="-128"/>
              </a:rPr>
              <a:t>『</a:t>
            </a:r>
            <a:r>
              <a:rPr lang="ja-JP" altLang="en-US" sz="2200" dirty="0">
                <a:latin typeface="MS Mincho" panose="02020609040205080304" pitchFamily="49" charset="-128"/>
                <a:ea typeface="MS Mincho" panose="02020609040205080304" pitchFamily="49" charset="-128"/>
              </a:rPr>
              <a:t>がんばる</a:t>
            </a:r>
            <a:r>
              <a:rPr lang="en-US" altLang="ja-JP" sz="2200" dirty="0">
                <a:latin typeface="MS Mincho" panose="02020609040205080304" pitchFamily="49" charset="-128"/>
                <a:ea typeface="MS Mincho" panose="02020609040205080304" pitchFamily="49" charset="-128"/>
              </a:rPr>
              <a:t>』</a:t>
            </a:r>
            <a:r>
              <a:rPr lang="ja-JP" altLang="en-US" sz="2200" dirty="0">
                <a:latin typeface="MS Mincho" panose="02020609040205080304" pitchFamily="49" charset="-128"/>
                <a:ea typeface="MS Mincho" panose="02020609040205080304" pitchFamily="49" charset="-128"/>
              </a:rPr>
              <a:t>と言うのは到達できる目標があり、終点がある場合に使える言葉です。障害児の保護者に終わりはありません。</a:t>
            </a:r>
            <a:r>
              <a:rPr lang="en-US" altLang="ja-JP" sz="2200" dirty="0">
                <a:latin typeface="MS Mincho" panose="02020609040205080304" pitchFamily="49" charset="-128"/>
                <a:ea typeface="MS Mincho" panose="02020609040205080304" pitchFamily="49" charset="-128"/>
              </a:rPr>
              <a:t>『</a:t>
            </a:r>
            <a:r>
              <a:rPr lang="ja-JP" altLang="en-US" sz="2200" dirty="0">
                <a:latin typeface="MS Mincho" panose="02020609040205080304" pitchFamily="49" charset="-128"/>
                <a:ea typeface="MS Mincho" panose="02020609040205080304" pitchFamily="49" charset="-128"/>
              </a:rPr>
              <a:t>がんばる</a:t>
            </a:r>
            <a:r>
              <a:rPr lang="en-US" altLang="ja-JP" sz="2200" dirty="0">
                <a:latin typeface="MS Mincho" panose="02020609040205080304" pitchFamily="49" charset="-128"/>
                <a:ea typeface="MS Mincho" panose="02020609040205080304" pitchFamily="49" charset="-128"/>
              </a:rPr>
              <a:t>』</a:t>
            </a:r>
            <a:r>
              <a:rPr lang="ja-JP" altLang="en-US" sz="2200" dirty="0">
                <a:latin typeface="MS Mincho" panose="02020609040205080304" pitchFamily="49" charset="-128"/>
                <a:ea typeface="MS Mincho" panose="02020609040205080304" pitchFamily="49" charset="-128"/>
              </a:rPr>
              <a:t>必要の無い方法を教えてあげて下さい</a:t>
            </a:r>
            <a:endParaRPr lang="en-US" altLang="ja-JP" sz="2200" dirty="0">
              <a:latin typeface="MS Mincho" panose="02020609040205080304" pitchFamily="49" charset="-128"/>
              <a:ea typeface="MS Mincho" panose="02020609040205080304" pitchFamily="49" charset="-128"/>
            </a:endParaRPr>
          </a:p>
          <a:p>
            <a:r>
              <a:rPr lang="ja-JP" altLang="en-US" sz="2600" dirty="0">
                <a:latin typeface="MS Mincho" panose="02020609040205080304" pitchFamily="49" charset="-128"/>
                <a:ea typeface="MS Mincho" panose="02020609040205080304" pitchFamily="49" charset="-128"/>
              </a:rPr>
              <a:t>「必ず毎食後みがきましょう」</a:t>
            </a:r>
            <a:endParaRPr lang="en-US" altLang="ja-JP" sz="2600" dirty="0">
              <a:latin typeface="MS Mincho" panose="02020609040205080304" pitchFamily="49" charset="-128"/>
              <a:ea typeface="MS Mincho" panose="02020609040205080304" pitchFamily="49" charset="-128"/>
            </a:endParaRPr>
          </a:p>
          <a:p>
            <a:pPr>
              <a:buNone/>
            </a:pPr>
            <a:r>
              <a:rPr lang="ja-JP" altLang="en-US" sz="2200">
                <a:latin typeface="MS Mincho" panose="02020609040205080304" pitchFamily="49" charset="-128"/>
                <a:ea typeface="MS Mincho" panose="02020609040205080304" pitchFamily="49" charset="-128"/>
              </a:rPr>
              <a:t>　</a:t>
            </a:r>
            <a:r>
              <a:rPr lang="en-US" altLang="ja-JP" sz="2200" dirty="0">
                <a:latin typeface="MS Mincho" panose="02020609040205080304" pitchFamily="49" charset="-128"/>
                <a:ea typeface="MS Mincho" panose="02020609040205080304" pitchFamily="49" charset="-128"/>
              </a:rPr>
              <a:t>『</a:t>
            </a:r>
            <a:r>
              <a:rPr lang="ja-JP" altLang="en-US" sz="2200" dirty="0">
                <a:latin typeface="MS Mincho" panose="02020609040205080304" pitchFamily="49" charset="-128"/>
                <a:ea typeface="MS Mincho" panose="02020609040205080304" pitchFamily="49" charset="-128"/>
              </a:rPr>
              <a:t>必ず</a:t>
            </a:r>
            <a:r>
              <a:rPr lang="en-US" altLang="ja-JP" sz="2200" dirty="0">
                <a:latin typeface="MS Mincho" panose="02020609040205080304" pitchFamily="49" charset="-128"/>
                <a:ea typeface="MS Mincho" panose="02020609040205080304" pitchFamily="49" charset="-128"/>
              </a:rPr>
              <a:t>』</a:t>
            </a:r>
            <a:r>
              <a:rPr lang="ja-JP" altLang="en-US" sz="2200" dirty="0">
                <a:latin typeface="MS Mincho" panose="02020609040205080304" pitchFamily="49" charset="-128"/>
                <a:ea typeface="MS Mincho" panose="02020609040205080304" pitchFamily="49" charset="-128"/>
              </a:rPr>
              <a:t>がいけません。せいぜい</a:t>
            </a:r>
            <a:r>
              <a:rPr lang="en-US" altLang="ja-JP" sz="2200" dirty="0">
                <a:latin typeface="MS Mincho" panose="02020609040205080304" pitchFamily="49" charset="-128"/>
                <a:ea typeface="MS Mincho" panose="02020609040205080304" pitchFamily="49" charset="-128"/>
              </a:rPr>
              <a:t>『</a:t>
            </a:r>
            <a:r>
              <a:rPr lang="ja-JP" altLang="en-US" sz="2200" dirty="0">
                <a:latin typeface="MS Mincho" panose="02020609040205080304" pitchFamily="49" charset="-128"/>
                <a:ea typeface="MS Mincho" panose="02020609040205080304" pitchFamily="49" charset="-128"/>
              </a:rPr>
              <a:t>できれば</a:t>
            </a:r>
            <a:r>
              <a:rPr lang="en-US" altLang="ja-JP" sz="2200" dirty="0">
                <a:latin typeface="MS Mincho" panose="02020609040205080304" pitchFamily="49" charset="-128"/>
                <a:ea typeface="MS Mincho" panose="02020609040205080304" pitchFamily="49" charset="-128"/>
              </a:rPr>
              <a:t>』</a:t>
            </a:r>
            <a:r>
              <a:rPr lang="ja-JP" altLang="en-US" sz="2200" dirty="0">
                <a:latin typeface="MS Mincho" panose="02020609040205080304" pitchFamily="49" charset="-128"/>
                <a:ea typeface="MS Mincho" panose="02020609040205080304" pitchFamily="49" charset="-128"/>
              </a:rPr>
              <a:t>ぐらいにすべきでしょう。保護者に心の余裕を持たせながら指導する方が良いの</a:t>
            </a:r>
            <a:r>
              <a:rPr lang="ja-JP" altLang="en-US" sz="2200">
                <a:latin typeface="MS Mincho" panose="02020609040205080304" pitchFamily="49" charset="-128"/>
                <a:ea typeface="MS Mincho" panose="02020609040205080304" pitchFamily="49" charset="-128"/>
              </a:rPr>
              <a:t>です。</a:t>
            </a:r>
            <a:endParaRPr lang="en-US" altLang="ja-JP" sz="2200" dirty="0">
              <a:latin typeface="MS Mincho" panose="02020609040205080304" pitchFamily="49" charset="-128"/>
              <a:ea typeface="MS Mincho" panose="02020609040205080304" pitchFamily="49" charset="-128"/>
            </a:endParaRPr>
          </a:p>
          <a:p>
            <a:pPr>
              <a:buNone/>
            </a:pPr>
            <a:endParaRPr lang="en-US" altLang="ja-JP" sz="2200" dirty="0">
              <a:latin typeface="MS Mincho" panose="02020609040205080304" pitchFamily="49" charset="-128"/>
              <a:ea typeface="MS Mincho" panose="02020609040205080304" pitchFamily="49" charset="-128"/>
            </a:endParaRPr>
          </a:p>
          <a:p>
            <a:pPr>
              <a:buNone/>
            </a:pPr>
            <a:r>
              <a:rPr lang="en-US" altLang="ja-JP" sz="3600" dirty="0">
                <a:latin typeface="MS Mincho" panose="02020609040205080304" pitchFamily="49" charset="-128"/>
                <a:ea typeface="MS Mincho" panose="02020609040205080304" pitchFamily="49" charset="-128"/>
              </a:rPr>
              <a:t>『</a:t>
            </a:r>
            <a:r>
              <a:rPr lang="ja-JP" altLang="en-US" sz="3600" dirty="0">
                <a:latin typeface="MS Mincho" panose="02020609040205080304" pitchFamily="49" charset="-128"/>
                <a:ea typeface="MS Mincho" panose="02020609040205080304" pitchFamily="49" charset="-128"/>
              </a:rPr>
              <a:t>歯が大事</a:t>
            </a:r>
            <a:r>
              <a:rPr lang="en-US" altLang="ja-JP" sz="3600" dirty="0">
                <a:latin typeface="MS Mincho" panose="02020609040205080304" pitchFamily="49" charset="-128"/>
                <a:ea typeface="MS Mincho" panose="02020609040205080304" pitchFamily="49" charset="-128"/>
              </a:rPr>
              <a:t>』</a:t>
            </a:r>
            <a:r>
              <a:rPr lang="ja-JP" altLang="en-US" sz="3600" dirty="0">
                <a:latin typeface="MS Mincho" panose="02020609040205080304" pitchFamily="49" charset="-128"/>
                <a:ea typeface="MS Mincho" panose="02020609040205080304" pitchFamily="49" charset="-128"/>
              </a:rPr>
              <a:t>と</a:t>
            </a:r>
            <a:r>
              <a:rPr lang="ja-JP" altLang="en-US" sz="3600">
                <a:latin typeface="MS Mincho" panose="02020609040205080304" pitchFamily="49" charset="-128"/>
                <a:ea typeface="MS Mincho" panose="02020609040205080304" pitchFamily="49" charset="-128"/>
              </a:rPr>
              <a:t>思うあまり　　　　　　　</a:t>
            </a:r>
            <a:r>
              <a:rPr lang="en-US" altLang="ja-JP" sz="3600" dirty="0">
                <a:latin typeface="MS Mincho" panose="02020609040205080304" pitchFamily="49" charset="-128"/>
                <a:ea typeface="MS Mincho" panose="02020609040205080304" pitchFamily="49" charset="-128"/>
              </a:rPr>
              <a:t>『</a:t>
            </a:r>
            <a:r>
              <a:rPr lang="ja-JP" altLang="en-US" sz="3600" dirty="0">
                <a:latin typeface="MS Mincho" panose="02020609040205080304" pitchFamily="49" charset="-128"/>
                <a:ea typeface="MS Mincho" panose="02020609040205080304" pitchFamily="49" charset="-128"/>
              </a:rPr>
              <a:t>歯は命より大事</a:t>
            </a:r>
            <a:r>
              <a:rPr lang="en-US" altLang="ja-JP" sz="3600" dirty="0">
                <a:latin typeface="MS Mincho" panose="02020609040205080304" pitchFamily="49" charset="-128"/>
                <a:ea typeface="MS Mincho" panose="02020609040205080304" pitchFamily="49" charset="-128"/>
              </a:rPr>
              <a:t>』</a:t>
            </a:r>
            <a:r>
              <a:rPr lang="ja-JP" altLang="en-US" sz="3600" dirty="0">
                <a:latin typeface="MS Mincho" panose="02020609040205080304" pitchFamily="49" charset="-128"/>
                <a:ea typeface="MS Mincho" panose="02020609040205080304" pitchFamily="49" charset="-128"/>
              </a:rPr>
              <a:t>と</a:t>
            </a:r>
            <a:endParaRPr lang="en-US" altLang="ja-JP" sz="3600" dirty="0">
              <a:latin typeface="MS Mincho" panose="02020609040205080304" pitchFamily="49" charset="-128"/>
              <a:ea typeface="MS Mincho" panose="02020609040205080304" pitchFamily="49" charset="-128"/>
            </a:endParaRPr>
          </a:p>
          <a:p>
            <a:pPr>
              <a:buNone/>
            </a:pPr>
            <a:r>
              <a:rPr lang="ja-JP" altLang="ja-JP" sz="3600" dirty="0">
                <a:latin typeface="MS Mincho" panose="02020609040205080304" pitchFamily="49" charset="-128"/>
                <a:ea typeface="MS Mincho" panose="02020609040205080304" pitchFamily="49" charset="-128"/>
              </a:rPr>
              <a:t>　</a:t>
            </a:r>
            <a:r>
              <a:rPr lang="ja-JP" altLang="en-US" sz="3600" dirty="0">
                <a:latin typeface="MS Mincho" panose="02020609040205080304" pitchFamily="49" charset="-128"/>
                <a:ea typeface="MS Mincho" panose="02020609040205080304" pitchFamily="49" charset="-128"/>
              </a:rPr>
              <a:t>　　　　　　勘違いしてはいけません</a:t>
            </a:r>
          </a:p>
        </p:txBody>
      </p:sp>
      <p:sp>
        <p:nvSpPr>
          <p:cNvPr id="4" name="テキスト ボックス 3"/>
          <p:cNvSpPr txBox="1"/>
          <p:nvPr/>
        </p:nvSpPr>
        <p:spPr>
          <a:xfrm>
            <a:off x="0" y="18773"/>
            <a:ext cx="9409813" cy="1015663"/>
          </a:xfrm>
          <a:prstGeom prst="rect">
            <a:avLst/>
          </a:prstGeom>
          <a:noFill/>
        </p:spPr>
        <p:txBody>
          <a:bodyPr wrap="square" rtlCol="0">
            <a:spAutoFit/>
          </a:bodyPr>
          <a:lstStyle/>
          <a:p>
            <a:r>
              <a:rPr lang="en-US" altLang="ja-JP" sz="3000" dirty="0">
                <a:latin typeface="MS Mincho" panose="02020609040205080304" pitchFamily="49" charset="-128"/>
                <a:ea typeface="MS Mincho" panose="02020609040205080304" pitchFamily="49" charset="-128"/>
              </a:rPr>
              <a:t>『</a:t>
            </a:r>
            <a:r>
              <a:rPr kumimoji="1" lang="ja-JP" altLang="en-US" sz="3000">
                <a:latin typeface="MS Mincho" panose="02020609040205080304" pitchFamily="49" charset="-128"/>
                <a:ea typeface="MS Mincho" panose="02020609040205080304" pitchFamily="49" charset="-128"/>
              </a:rPr>
              <a:t>これから</a:t>
            </a:r>
            <a:r>
              <a:rPr kumimoji="1" lang="ja-JP" altLang="en-US" sz="3000" dirty="0">
                <a:latin typeface="MS Mincho" panose="02020609040205080304" pitchFamily="49" charset="-128"/>
                <a:ea typeface="MS Mincho" panose="02020609040205080304" pitchFamily="49" charset="-128"/>
              </a:rPr>
              <a:t>始める障害者歯科ー開業医の立場</a:t>
            </a:r>
            <a:r>
              <a:rPr kumimoji="1" lang="ja-JP" altLang="en-US" sz="3000">
                <a:latin typeface="MS Mincho" panose="02020609040205080304" pitchFamily="49" charset="-128"/>
                <a:ea typeface="MS Mincho" panose="02020609040205080304" pitchFamily="49" charset="-128"/>
              </a:rPr>
              <a:t>からー</a:t>
            </a:r>
            <a:r>
              <a:rPr kumimoji="1" lang="en-US" altLang="ja-JP" sz="3000" dirty="0">
                <a:latin typeface="MS Mincho" panose="02020609040205080304" pitchFamily="49" charset="-128"/>
                <a:ea typeface="MS Mincho" panose="02020609040205080304" pitchFamily="49" charset="-128"/>
              </a:rPr>
              <a:t>』</a:t>
            </a:r>
          </a:p>
          <a:p>
            <a:r>
              <a:rPr lang="ja-JP" altLang="en-US" sz="3000">
                <a:latin typeface="MS Mincho" panose="02020609040205080304" pitchFamily="49" charset="-128"/>
                <a:ea typeface="MS Mincho" panose="02020609040205080304" pitchFamily="49" charset="-128"/>
              </a:rPr>
              <a:t>　　　　　　　　　　</a:t>
            </a:r>
            <a:r>
              <a:rPr kumimoji="1" lang="ja-JP" altLang="en-US" sz="3000">
                <a:latin typeface="MS Mincho" panose="02020609040205080304" pitchFamily="49" charset="-128"/>
                <a:ea typeface="MS Mincho" panose="02020609040205080304" pitchFamily="49" charset="-128"/>
              </a:rPr>
              <a:t>瀬畑宏著</a:t>
            </a:r>
            <a:r>
              <a:rPr kumimoji="1" lang="ja-JP" altLang="en-US" sz="3000" dirty="0">
                <a:latin typeface="MS Mincho" panose="02020609040205080304" pitchFamily="49" charset="-128"/>
                <a:ea typeface="MS Mincho" panose="02020609040205080304" pitchFamily="49" charset="-128"/>
              </a:rPr>
              <a:t>より一部抜粋</a:t>
            </a:r>
          </a:p>
        </p:txBody>
      </p:sp>
      <p:sp>
        <p:nvSpPr>
          <p:cNvPr id="5" name="スライド番号プレースホルダー 4">
            <a:extLst>
              <a:ext uri="{FF2B5EF4-FFF2-40B4-BE49-F238E27FC236}">
                <a16:creationId xmlns="" xmlns:a16="http://schemas.microsoft.com/office/drawing/2014/main" id="{B9850950-2544-5A4A-9D46-85583EE73C0C}"/>
              </a:ext>
            </a:extLst>
          </p:cNvPr>
          <p:cNvSpPr>
            <a:spLocks noGrp="1"/>
          </p:cNvSpPr>
          <p:nvPr>
            <p:ph type="sldNum" sz="quarter" idx="12"/>
          </p:nvPr>
        </p:nvSpPr>
        <p:spPr/>
        <p:txBody>
          <a:bodyPr/>
          <a:lstStyle/>
          <a:p>
            <a:fld id="{43435DA3-2B49-FD43-B8FA-326907F11622}" type="slidenum">
              <a:rPr kumimoji="1" lang="ja-JP" altLang="en-US" smtClean="0"/>
              <a:t>62</a:t>
            </a:fld>
            <a:endParaRPr kumimoji="1" lang="ja-JP"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48856"/>
            <a:ext cx="7886700" cy="1063257"/>
          </a:xfrm>
        </p:spPr>
        <p:txBody>
          <a:bodyPr>
            <a:normAutofit/>
          </a:bodyPr>
          <a:lstStyle/>
          <a:p>
            <a:r>
              <a:rPr lang="ja-JP" altLang="en-US" dirty="0">
                <a:latin typeface="MS Mincho" panose="02020609040205080304" pitchFamily="49" charset="-128"/>
                <a:ea typeface="MS Mincho" panose="02020609040205080304" pitchFamily="49" charset="-128"/>
              </a:rPr>
              <a:t>参考文献</a:t>
            </a:r>
          </a:p>
        </p:txBody>
      </p:sp>
      <p:sp>
        <p:nvSpPr>
          <p:cNvPr id="3" name="コンテンツ プレースホルダ 2"/>
          <p:cNvSpPr>
            <a:spLocks noGrp="1"/>
          </p:cNvSpPr>
          <p:nvPr>
            <p:ph idx="1"/>
          </p:nvPr>
        </p:nvSpPr>
        <p:spPr>
          <a:xfrm>
            <a:off x="123972" y="1212113"/>
            <a:ext cx="9020028" cy="5645887"/>
          </a:xfrm>
        </p:spPr>
        <p:txBody>
          <a:bodyPr>
            <a:normAutofit lnSpcReduction="10000"/>
          </a:bodyPr>
          <a:lstStyle/>
          <a:p>
            <a:r>
              <a:rPr lang="ja-JP" altLang="en-US" dirty="0">
                <a:latin typeface="MS Mincho" panose="02020609040205080304" pitchFamily="49" charset="-128"/>
                <a:ea typeface="MS Mincho" panose="02020609040205080304" pitchFamily="49" charset="-128"/>
              </a:rPr>
              <a:t>障害者歯科ガイドブック</a:t>
            </a:r>
            <a:r>
              <a:rPr lang="ja-JP" altLang="en-US">
                <a:latin typeface="MS Mincho" panose="02020609040205080304" pitchFamily="49" charset="-128"/>
                <a:ea typeface="MS Mincho" panose="02020609040205080304" pitchFamily="49" charset="-128"/>
              </a:rPr>
              <a:t>　　　　</a:t>
            </a:r>
            <a:endParaRPr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森崎市</a:t>
            </a:r>
            <a:r>
              <a:rPr lang="ja-JP" altLang="en-US" dirty="0">
                <a:latin typeface="MS Mincho" panose="02020609040205080304" pitchFamily="49" charset="-128"/>
                <a:ea typeface="MS Mincho" panose="02020609040205080304" pitchFamily="49" charset="-128"/>
              </a:rPr>
              <a:t>治郎</a:t>
            </a:r>
            <a:r>
              <a:rPr lang="en-US"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緒方克也</a:t>
            </a:r>
            <a:r>
              <a:rPr lang="en-US" altLang="ja-JP" dirty="0" err="1">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向井美</a:t>
            </a:r>
            <a:r>
              <a:rPr lang="ja-JP" altLang="en-US">
                <a:latin typeface="MS Mincho" panose="02020609040205080304" pitchFamily="49" charset="-128"/>
                <a:ea typeface="MS Mincho" panose="02020609040205080304" pitchFamily="49" charset="-128"/>
              </a:rPr>
              <a:t>惠</a:t>
            </a: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編著　医</a:t>
            </a:r>
            <a:r>
              <a:rPr lang="ja-JP" altLang="en-US" dirty="0">
                <a:latin typeface="MS Mincho" panose="02020609040205080304" pitchFamily="49" charset="-128"/>
                <a:ea typeface="MS Mincho" panose="02020609040205080304" pitchFamily="49" charset="-128"/>
              </a:rPr>
              <a:t>歯薬出版</a:t>
            </a:r>
            <a:endParaRPr lang="en-US" altLang="ja-JP"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脳性まひ児の家庭療育</a:t>
            </a:r>
            <a:r>
              <a:rPr lang="ja-JP" altLang="en-US">
                <a:latin typeface="MS Mincho" panose="02020609040205080304" pitchFamily="49" charset="-128"/>
                <a:ea typeface="MS Mincho" panose="02020609040205080304" pitchFamily="49" charset="-128"/>
              </a:rPr>
              <a:t>　</a:t>
            </a:r>
            <a:endParaRPr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a:t>
            </a:r>
            <a:r>
              <a:rPr lang="en-US" altLang="ja-JP" dirty="0">
                <a:latin typeface="MS Mincho" panose="02020609040205080304" pitchFamily="49" charset="-128"/>
                <a:ea typeface="MS Mincho" panose="02020609040205080304" pitchFamily="49" charset="-128"/>
              </a:rPr>
              <a:t>EVA BOWER</a:t>
            </a:r>
            <a:r>
              <a:rPr lang="ja-JP" altLang="en-US" dirty="0">
                <a:latin typeface="MS Mincho" panose="02020609040205080304" pitchFamily="49" charset="-128"/>
                <a:ea typeface="MS Mincho" panose="02020609040205080304" pitchFamily="49" charset="-128"/>
              </a:rPr>
              <a:t>編著</a:t>
            </a:r>
            <a:r>
              <a:rPr lang="en-US" altLang="ja-JP" dirty="0">
                <a:latin typeface="MS Mincho" panose="02020609040205080304" pitchFamily="49" charset="-128"/>
                <a:ea typeface="MS Mincho" panose="02020609040205080304" pitchFamily="49" charset="-128"/>
              </a:rPr>
              <a:t>/</a:t>
            </a:r>
            <a:r>
              <a:rPr lang="ja-JP" altLang="en-US">
                <a:latin typeface="MS Mincho" panose="02020609040205080304" pitchFamily="49" charset="-128"/>
                <a:ea typeface="MS Mincho" panose="02020609040205080304" pitchFamily="49" charset="-128"/>
              </a:rPr>
              <a:t>上杉雅之監訳　医</a:t>
            </a:r>
            <a:r>
              <a:rPr lang="ja-JP" altLang="en-US" dirty="0">
                <a:latin typeface="MS Mincho" panose="02020609040205080304" pitchFamily="49" charset="-128"/>
                <a:ea typeface="MS Mincho" panose="02020609040205080304" pitchFamily="49" charset="-128"/>
              </a:rPr>
              <a:t>歯薬出版</a:t>
            </a:r>
            <a:endParaRPr lang="en-US" altLang="ja-JP"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これから始める障害者歯科ー開業医の現場からー</a:t>
            </a:r>
            <a:endParaRPr lang="en-US" altLang="ja-JP" dirty="0">
              <a:latin typeface="MS Mincho" panose="02020609040205080304" pitchFamily="49" charset="-128"/>
              <a:ea typeface="MS Mincho" panose="02020609040205080304" pitchFamily="49" charset="-128"/>
            </a:endParaRPr>
          </a:p>
          <a:p>
            <a:pPr>
              <a:buNone/>
            </a:pPr>
            <a:r>
              <a:rPr lang="ja-JP" altLang="en-US"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　瀬畑宏著</a:t>
            </a:r>
            <a:r>
              <a:rPr lang="ja-JP" altLang="en-US" dirty="0">
                <a:latin typeface="MS Mincho" panose="02020609040205080304" pitchFamily="49" charset="-128"/>
                <a:ea typeface="MS Mincho" panose="02020609040205080304" pitchFamily="49" charset="-128"/>
              </a:rPr>
              <a:t>　　　一世出版　</a:t>
            </a:r>
            <a:endParaRPr lang="en-US" altLang="ja-JP"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スペシャルニーズデンティストリー障害者歯科</a:t>
            </a:r>
            <a:endParaRPr lang="en-US" altLang="ja-JP" dirty="0">
              <a:latin typeface="MS Mincho" panose="02020609040205080304" pitchFamily="49" charset="-128"/>
              <a:ea typeface="MS Mincho" panose="02020609040205080304" pitchFamily="49" charset="-128"/>
            </a:endParaRPr>
          </a:p>
          <a:p>
            <a:pPr>
              <a:buNone/>
            </a:pPr>
            <a:r>
              <a:rPr lang="ja-JP"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　　　　　　　　　　　　　　　　　　医歯薬出版</a:t>
            </a:r>
            <a:endParaRPr lang="en-US" altLang="ja-JP" dirty="0">
              <a:latin typeface="MS Mincho" panose="02020609040205080304" pitchFamily="49" charset="-128"/>
              <a:ea typeface="MS Mincho" panose="02020609040205080304" pitchFamily="49" charset="-128"/>
            </a:endParaRPr>
          </a:p>
          <a:p>
            <a:r>
              <a:rPr lang="ja-JP" altLang="en-US" dirty="0">
                <a:latin typeface="MS Mincho" panose="02020609040205080304" pitchFamily="49" charset="-128"/>
                <a:ea typeface="MS Mincho" panose="02020609040205080304" pitchFamily="49" charset="-128"/>
              </a:rPr>
              <a:t>松戸摂食嚥下研修会</a:t>
            </a:r>
            <a:r>
              <a:rPr lang="ja-JP" altLang="en-US">
                <a:latin typeface="MS Mincho" panose="02020609040205080304" pitchFamily="49" charset="-128"/>
                <a:ea typeface="MS Mincho" panose="02020609040205080304" pitchFamily="49" charset="-128"/>
              </a:rPr>
              <a:t>　資料</a:t>
            </a:r>
            <a:endParaRPr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千葉県歯科医師会心身障がい児</a:t>
            </a:r>
            <a:r>
              <a:rPr lang="en-US" altLang="ja-JP" dirty="0">
                <a:latin typeface="MS Mincho" panose="02020609040205080304" pitchFamily="49" charset="-128"/>
                <a:ea typeface="MS Mincho" panose="02020609040205080304" pitchFamily="49" charset="-128"/>
              </a:rPr>
              <a:t>(</a:t>
            </a:r>
            <a:r>
              <a:rPr lang="ja-JP" altLang="en-US">
                <a:latin typeface="MS Mincho" panose="02020609040205080304" pitchFamily="49" charset="-128"/>
                <a:ea typeface="MS Mincho" panose="02020609040205080304" pitchFamily="49" charset="-128"/>
              </a:rPr>
              <a:t>者</a:t>
            </a:r>
            <a:r>
              <a:rPr lang="en-US" altLang="ja-JP" dirty="0">
                <a:latin typeface="MS Mincho" panose="02020609040205080304" pitchFamily="49" charset="-128"/>
                <a:ea typeface="MS Mincho" panose="02020609040205080304" pitchFamily="49" charset="-128"/>
              </a:rPr>
              <a:t>)</a:t>
            </a:r>
            <a:r>
              <a:rPr lang="ja-JP" altLang="en-US">
                <a:latin typeface="MS Mincho" panose="02020609040205080304" pitchFamily="49" charset="-128"/>
                <a:ea typeface="MS Mincho" panose="02020609040205080304" pitchFamily="49" charset="-128"/>
              </a:rPr>
              <a:t>歯科医療研修会</a:t>
            </a:r>
            <a:endParaRPr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中村廣一先生　資料</a:t>
            </a:r>
            <a:endParaRPr lang="en-US" altLang="ja-JP" dirty="0">
              <a:latin typeface="MS Mincho" panose="02020609040205080304" pitchFamily="49" charset="-128"/>
              <a:ea typeface="MS Mincho" panose="02020609040205080304" pitchFamily="49" charset="-128"/>
            </a:endParaRPr>
          </a:p>
          <a:p>
            <a:pPr>
              <a:buNone/>
            </a:pPr>
            <a:r>
              <a:rPr lang="ja-JP" altLang="ja-JP" dirty="0">
                <a:latin typeface="MS Mincho" panose="02020609040205080304" pitchFamily="49" charset="-128"/>
                <a:ea typeface="MS Mincho" panose="02020609040205080304" pitchFamily="49" charset="-128"/>
              </a:rPr>
              <a:t>　</a:t>
            </a:r>
            <a:r>
              <a:rPr lang="ja-JP" altLang="en-US" dirty="0">
                <a:latin typeface="MS Mincho" panose="02020609040205080304" pitchFamily="49" charset="-128"/>
                <a:ea typeface="MS Mincho" panose="02020609040205080304" pitchFamily="49" charset="-128"/>
              </a:rPr>
              <a:t>　　　　　　　　　　　　　　　　</a:t>
            </a:r>
            <a:r>
              <a:rPr lang="ja-JP" altLang="en-US" dirty="0"/>
              <a:t>　　　</a:t>
            </a:r>
            <a:endParaRPr lang="en-US" altLang="ja-JP" dirty="0"/>
          </a:p>
          <a:p>
            <a:pPr>
              <a:buNone/>
            </a:pPr>
            <a:endParaRPr lang="en-US" altLang="ja-JP" dirty="0"/>
          </a:p>
          <a:p>
            <a:pPr>
              <a:buNone/>
            </a:pPr>
            <a:endParaRPr lang="ja-JP" altLang="en-US" dirty="0"/>
          </a:p>
        </p:txBody>
      </p:sp>
      <p:sp>
        <p:nvSpPr>
          <p:cNvPr id="4" name="スライド番号プレースホルダー 3">
            <a:extLst>
              <a:ext uri="{FF2B5EF4-FFF2-40B4-BE49-F238E27FC236}">
                <a16:creationId xmlns="" xmlns:a16="http://schemas.microsoft.com/office/drawing/2014/main" id="{D43DC88B-A47B-3243-B849-2DE4DC048F61}"/>
              </a:ext>
            </a:extLst>
          </p:cNvPr>
          <p:cNvSpPr>
            <a:spLocks noGrp="1"/>
          </p:cNvSpPr>
          <p:nvPr>
            <p:ph type="sldNum" sz="quarter" idx="12"/>
          </p:nvPr>
        </p:nvSpPr>
        <p:spPr/>
        <p:txBody>
          <a:bodyPr/>
          <a:lstStyle/>
          <a:p>
            <a:fld id="{43435DA3-2B49-FD43-B8FA-326907F11622}" type="slidenum">
              <a:rPr kumimoji="1" lang="ja-JP" altLang="en-US" smtClean="0"/>
              <a:t>63</a:t>
            </a:fld>
            <a:endParaRPr kumimoji="1" lang="ja-JP"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図 3" descr="9500a9e25812f7feea6531019ca8efe5.png"/>
          <p:cNvPicPr>
            <a:picLocks noChangeAspect="1"/>
          </p:cNvPicPr>
          <p:nvPr/>
        </p:nvPicPr>
        <p:blipFill>
          <a:blip r:embed="rId3"/>
          <a:srcRect/>
          <a:stretch>
            <a:fillRect/>
          </a:stretch>
        </p:blipFill>
        <p:spPr bwMode="auto">
          <a:xfrm>
            <a:off x="0" y="333376"/>
            <a:ext cx="9144000" cy="6264275"/>
          </a:xfrm>
          <a:prstGeom prst="rect">
            <a:avLst/>
          </a:prstGeom>
          <a:noFill/>
          <a:ln w="9525">
            <a:noFill/>
            <a:miter lim="800000"/>
            <a:headEnd/>
            <a:tailEnd/>
          </a:ln>
        </p:spPr>
      </p:pic>
      <p:pic>
        <p:nvPicPr>
          <p:cNvPr id="94212" name="図 2" descr="P15_0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68828" y="3034847"/>
            <a:ext cx="2708388" cy="2368928"/>
          </a:xfrm>
          <a:prstGeom prst="rect">
            <a:avLst/>
          </a:prstGeom>
          <a:noFill/>
          <a:ln w="9525">
            <a:noFill/>
            <a:miter lim="800000"/>
            <a:headEnd/>
            <a:tailEnd/>
          </a:ln>
        </p:spPr>
      </p:pic>
      <p:sp>
        <p:nvSpPr>
          <p:cNvPr id="5" name="テキスト ボックス 4"/>
          <p:cNvSpPr txBox="1"/>
          <p:nvPr/>
        </p:nvSpPr>
        <p:spPr>
          <a:xfrm>
            <a:off x="645744" y="1312948"/>
            <a:ext cx="8104082" cy="4585871"/>
          </a:xfrm>
          <a:prstGeom prst="rect">
            <a:avLst/>
          </a:prstGeom>
          <a:noFill/>
        </p:spPr>
        <p:txBody>
          <a:bodyPr wrap="square" rtlCol="0">
            <a:spAutoFit/>
          </a:bodyPr>
          <a:lstStyle/>
          <a:p>
            <a:endParaRPr kumimoji="1" lang="en-US" altLang="ja-JP" sz="2800" dirty="0">
              <a:latin typeface="MS Mincho" panose="02020609040205080304" pitchFamily="49" charset="-128"/>
              <a:ea typeface="MS Mincho" panose="02020609040205080304" pitchFamily="49" charset="-128"/>
            </a:endParaRPr>
          </a:p>
          <a:p>
            <a:r>
              <a:rPr lang="ja-JP" altLang="en-US" sz="2800">
                <a:latin typeface="MS Mincho" panose="02020609040205080304" pitchFamily="49" charset="-128"/>
                <a:ea typeface="MS Mincho" panose="02020609040205080304" pitchFamily="49" charset="-128"/>
              </a:rPr>
              <a:t>事故無く、有意義な</a:t>
            </a:r>
            <a:endParaRPr lang="en-US" altLang="ja-JP" sz="2800" dirty="0">
              <a:latin typeface="MS Mincho" panose="02020609040205080304" pitchFamily="49" charset="-128"/>
              <a:ea typeface="MS Mincho" panose="02020609040205080304" pitchFamily="49" charset="-128"/>
            </a:endParaRPr>
          </a:p>
          <a:p>
            <a:r>
              <a:rPr lang="ja-JP" altLang="en-US" sz="2800">
                <a:latin typeface="MS Mincho" panose="02020609040205080304" pitchFamily="49" charset="-128"/>
                <a:ea typeface="MS Mincho" panose="02020609040205080304" pitchFamily="49" charset="-128"/>
              </a:rPr>
              <a:t>　　　ビーバー号</a:t>
            </a:r>
            <a:r>
              <a:rPr lang="ja-JP" altLang="en-US" sz="2800" dirty="0">
                <a:latin typeface="MS Mincho" panose="02020609040205080304" pitchFamily="49" charset="-128"/>
                <a:ea typeface="MS Mincho" panose="02020609040205080304" pitchFamily="49" charset="-128"/>
              </a:rPr>
              <a:t>出動になりますように</a:t>
            </a:r>
            <a:endParaRPr lang="en-US" altLang="ja-JP" sz="2800" dirty="0">
              <a:latin typeface="MS Mincho" panose="02020609040205080304" pitchFamily="49" charset="-128"/>
              <a:ea typeface="MS Mincho" panose="02020609040205080304" pitchFamily="49" charset="-128"/>
            </a:endParaRPr>
          </a:p>
          <a:p>
            <a:endParaRPr lang="en-US" altLang="ja-JP" sz="2800" dirty="0">
              <a:latin typeface="MS Mincho" panose="02020609040205080304" pitchFamily="49" charset="-128"/>
              <a:ea typeface="MS Mincho" panose="02020609040205080304" pitchFamily="49" charset="-128"/>
            </a:endParaRPr>
          </a:p>
          <a:p>
            <a:r>
              <a:rPr kumimoji="1" lang="ja-JP" altLang="en-US" sz="2800" dirty="0">
                <a:latin typeface="MS Mincho" panose="02020609040205080304" pitchFamily="49" charset="-128"/>
                <a:ea typeface="MS Mincho" panose="02020609040205080304" pitchFamily="49" charset="-128"/>
              </a:rPr>
              <a:t>利用者さんが地元で継続的に</a:t>
            </a:r>
            <a:endParaRPr kumimoji="1" lang="en-US" altLang="ja-JP" sz="2800" dirty="0">
              <a:latin typeface="MS Mincho" panose="02020609040205080304" pitchFamily="49" charset="-128"/>
              <a:ea typeface="MS Mincho" panose="02020609040205080304" pitchFamily="49" charset="-128"/>
            </a:endParaRPr>
          </a:p>
          <a:p>
            <a:r>
              <a:rPr lang="ja-JP" altLang="ja-JP" sz="2800" dirty="0">
                <a:latin typeface="MS Mincho" panose="02020609040205080304" pitchFamily="49" charset="-128"/>
                <a:ea typeface="MS Mincho" panose="02020609040205080304" pitchFamily="49" charset="-128"/>
              </a:rPr>
              <a:t>　</a:t>
            </a:r>
            <a:r>
              <a:rPr lang="ja-JP" altLang="en-US" sz="2800" dirty="0">
                <a:latin typeface="MS Mincho" panose="02020609040205080304" pitchFamily="49" charset="-128"/>
                <a:ea typeface="MS Mincho" panose="02020609040205080304" pitchFamily="49" charset="-128"/>
              </a:rPr>
              <a:t>　　　　</a:t>
            </a:r>
            <a:r>
              <a:rPr kumimoji="1" lang="ja-JP" altLang="en-US" sz="2800" dirty="0">
                <a:latin typeface="MS Mincho" panose="02020609040205080304" pitchFamily="49" charset="-128"/>
                <a:ea typeface="MS Mincho" panose="02020609040205080304" pitchFamily="49" charset="-128"/>
              </a:rPr>
              <a:t>歯科受診出来ますように</a:t>
            </a:r>
            <a:endParaRPr kumimoji="1" lang="en-US" altLang="ja-JP" sz="2800" dirty="0">
              <a:latin typeface="MS Mincho" panose="02020609040205080304" pitchFamily="49" charset="-128"/>
              <a:ea typeface="MS Mincho" panose="02020609040205080304" pitchFamily="49" charset="-128"/>
            </a:endParaRPr>
          </a:p>
          <a:p>
            <a:endParaRPr lang="en-US" altLang="ja-JP" sz="2800" dirty="0">
              <a:latin typeface="MS Mincho" panose="02020609040205080304" pitchFamily="49" charset="-128"/>
              <a:ea typeface="MS Mincho" panose="02020609040205080304" pitchFamily="49" charset="-128"/>
            </a:endParaRPr>
          </a:p>
          <a:p>
            <a:endParaRPr lang="en-US" altLang="ja-JP" sz="2800" dirty="0">
              <a:latin typeface="MS Mincho" panose="02020609040205080304" pitchFamily="49" charset="-128"/>
              <a:ea typeface="MS Mincho" panose="02020609040205080304" pitchFamily="49" charset="-128"/>
            </a:endParaRPr>
          </a:p>
          <a:p>
            <a:endParaRPr kumimoji="1" lang="en-US" altLang="ja-JP" sz="2800" dirty="0">
              <a:latin typeface="MS Mincho" panose="02020609040205080304" pitchFamily="49" charset="-128"/>
              <a:ea typeface="MS Mincho" panose="02020609040205080304" pitchFamily="49" charset="-128"/>
            </a:endParaRPr>
          </a:p>
          <a:p>
            <a:r>
              <a:rPr lang="ja-JP" altLang="en-US" sz="4000">
                <a:latin typeface="MS Mincho" panose="02020609040205080304" pitchFamily="49" charset="-128"/>
                <a:ea typeface="MS Mincho" panose="02020609040205080304" pitchFamily="49" charset="-128"/>
              </a:rPr>
              <a:t>どうぞ</a:t>
            </a:r>
            <a:r>
              <a:rPr lang="ja-JP" altLang="en-US" sz="4000" dirty="0">
                <a:latin typeface="MS Mincho" panose="02020609040205080304" pitchFamily="49" charset="-128"/>
                <a:ea typeface="MS Mincho" panose="02020609040205080304" pitchFamily="49" charset="-128"/>
              </a:rPr>
              <a:t>よろしくお願いいたします</a:t>
            </a:r>
            <a:endParaRPr kumimoji="1" lang="ja-JP" altLang="en-US" sz="4000" dirty="0">
              <a:latin typeface="MS Mincho" panose="02020609040205080304" pitchFamily="49" charset="-128"/>
              <a:ea typeface="MS Mincho" panose="02020609040205080304" pitchFamily="49" charset="-128"/>
            </a:endParaRPr>
          </a:p>
        </p:txBody>
      </p:sp>
      <p:sp>
        <p:nvSpPr>
          <p:cNvPr id="2" name="スライド番号プレースホルダー 1">
            <a:extLst>
              <a:ext uri="{FF2B5EF4-FFF2-40B4-BE49-F238E27FC236}">
                <a16:creationId xmlns="" xmlns:a16="http://schemas.microsoft.com/office/drawing/2014/main" id="{7BB0B9BE-8C20-154B-B4F6-0ECB7404F478}"/>
              </a:ext>
            </a:extLst>
          </p:cNvPr>
          <p:cNvSpPr>
            <a:spLocks noGrp="1"/>
          </p:cNvSpPr>
          <p:nvPr>
            <p:ph type="sldNum" sz="quarter" idx="12"/>
          </p:nvPr>
        </p:nvSpPr>
        <p:spPr/>
        <p:txBody>
          <a:bodyPr/>
          <a:lstStyle/>
          <a:p>
            <a:fld id="{43435DA3-2B49-FD43-B8FA-326907F11622}" type="slidenum">
              <a:rPr kumimoji="1" lang="ja-JP" altLang="en-US" smtClean="0"/>
              <a:t>64</a:t>
            </a:fld>
            <a:endParaRPr kumimoji="1" lang="ja-JP" alt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 xmlns:a16="http://schemas.microsoft.com/office/drawing/2014/main" id="{C7717754-2597-5846-99CC-DEF46AC96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35" y="1"/>
            <a:ext cx="3847468" cy="3615070"/>
          </a:xfrm>
          <a:prstGeom prst="rect">
            <a:avLst/>
          </a:prstGeom>
        </p:spPr>
      </p:pic>
      <p:pic>
        <p:nvPicPr>
          <p:cNvPr id="5" name="図 4">
            <a:extLst>
              <a:ext uri="{FF2B5EF4-FFF2-40B4-BE49-F238E27FC236}">
                <a16:creationId xmlns="" xmlns:a16="http://schemas.microsoft.com/office/drawing/2014/main" id="{61C8D150-E9E0-B743-AF5F-A1C385C903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7604"/>
            <a:ext cx="4678327" cy="4395743"/>
          </a:xfrm>
          <a:prstGeom prst="rect">
            <a:avLst/>
          </a:prstGeom>
        </p:spPr>
      </p:pic>
      <p:sp>
        <p:nvSpPr>
          <p:cNvPr id="2" name="タイトル 1">
            <a:extLst>
              <a:ext uri="{FF2B5EF4-FFF2-40B4-BE49-F238E27FC236}">
                <a16:creationId xmlns="" xmlns:a16="http://schemas.microsoft.com/office/drawing/2014/main" id="{79CFCA28-4E52-264C-9017-474C5FC3C775}"/>
              </a:ext>
            </a:extLst>
          </p:cNvPr>
          <p:cNvSpPr>
            <a:spLocks noGrp="1"/>
          </p:cNvSpPr>
          <p:nvPr>
            <p:ph type="title"/>
          </p:nvPr>
        </p:nvSpPr>
        <p:spPr>
          <a:xfrm>
            <a:off x="1605516" y="1371600"/>
            <a:ext cx="7538484" cy="1265274"/>
          </a:xfrm>
        </p:spPr>
        <p:txBody>
          <a:bodyPr/>
          <a:lstStyle/>
          <a:p>
            <a:r>
              <a:rPr kumimoji="1" lang="ja-JP" altLang="en-US" b="1">
                <a:latin typeface="MS Mincho" panose="02020609040205080304" pitchFamily="49" charset="-128"/>
                <a:ea typeface="MS Mincho" panose="02020609040205080304" pitchFamily="49" charset="-128"/>
              </a:rPr>
              <a:t>では少しお勉強しましょうね</a:t>
            </a:r>
          </a:p>
        </p:txBody>
      </p:sp>
      <p:pic>
        <p:nvPicPr>
          <p:cNvPr id="4" name="コンテンツ プレースホルダー 3">
            <a:extLst>
              <a:ext uri="{FF2B5EF4-FFF2-40B4-BE49-F238E27FC236}">
                <a16:creationId xmlns="" xmlns:a16="http://schemas.microsoft.com/office/drawing/2014/main" id="{7B6832C8-347B-C040-8C14-CF0A208B5213}"/>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4373986" y="2410416"/>
            <a:ext cx="4351338" cy="4351338"/>
          </a:xfrm>
        </p:spPr>
      </p:pic>
      <p:sp>
        <p:nvSpPr>
          <p:cNvPr id="3" name="スライド番号プレースホルダー 2">
            <a:extLst>
              <a:ext uri="{FF2B5EF4-FFF2-40B4-BE49-F238E27FC236}">
                <a16:creationId xmlns="" xmlns:a16="http://schemas.microsoft.com/office/drawing/2014/main" id="{EC346B9D-6865-3B48-A358-B3E6F0CE439D}"/>
              </a:ext>
            </a:extLst>
          </p:cNvPr>
          <p:cNvSpPr>
            <a:spLocks noGrp="1"/>
          </p:cNvSpPr>
          <p:nvPr>
            <p:ph type="sldNum" sz="quarter" idx="12"/>
          </p:nvPr>
        </p:nvSpPr>
        <p:spPr/>
        <p:txBody>
          <a:bodyPr/>
          <a:lstStyle/>
          <a:p>
            <a:fld id="{43435DA3-2B49-FD43-B8FA-326907F11622}" type="slidenum">
              <a:rPr kumimoji="1" lang="ja-JP" altLang="en-US" smtClean="0"/>
              <a:t>7</a:t>
            </a:fld>
            <a:endParaRPr kumimoji="1" lang="ja-JP" altLang="en-US"/>
          </a:p>
        </p:txBody>
      </p:sp>
    </p:spTree>
    <p:extLst>
      <p:ext uri="{BB962C8B-B14F-4D97-AF65-F5344CB8AC3E}">
        <p14:creationId xmlns:p14="http://schemas.microsoft.com/office/powerpoint/2010/main" val="300847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DA35C0AC-6A49-334B-BC37-0D16617D283D}"/>
              </a:ext>
            </a:extLst>
          </p:cNvPr>
          <p:cNvSpPr>
            <a:spLocks noGrp="1"/>
          </p:cNvSpPr>
          <p:nvPr>
            <p:ph type="title"/>
          </p:nvPr>
        </p:nvSpPr>
        <p:spPr>
          <a:xfrm>
            <a:off x="628650" y="365127"/>
            <a:ext cx="7886700" cy="921414"/>
          </a:xfrm>
        </p:spPr>
        <p:txBody>
          <a:bodyPr/>
          <a:lstStyle/>
          <a:p>
            <a:r>
              <a:rPr kumimoji="1" lang="ja-JP" altLang="en-US">
                <a:latin typeface="MS Mincho" panose="02020609040205080304" pitchFamily="49" charset="-128"/>
                <a:ea typeface="MS Mincho" panose="02020609040205080304" pitchFamily="49" charset="-128"/>
              </a:rPr>
              <a:t>それぞれの障害について少し</a:t>
            </a:r>
          </a:p>
        </p:txBody>
      </p:sp>
      <p:sp>
        <p:nvSpPr>
          <p:cNvPr id="3" name="コンテンツ プレースホルダー 2">
            <a:extLst>
              <a:ext uri="{FF2B5EF4-FFF2-40B4-BE49-F238E27FC236}">
                <a16:creationId xmlns="" xmlns:a16="http://schemas.microsoft.com/office/drawing/2014/main" id="{1CABDAF5-7C3F-5A42-98F3-2FA3001D93B6}"/>
              </a:ext>
            </a:extLst>
          </p:cNvPr>
          <p:cNvSpPr>
            <a:spLocks noGrp="1"/>
          </p:cNvSpPr>
          <p:nvPr>
            <p:ph idx="1"/>
          </p:nvPr>
        </p:nvSpPr>
        <p:spPr>
          <a:xfrm>
            <a:off x="628650" y="1967023"/>
            <a:ext cx="7886700" cy="4730935"/>
          </a:xfrm>
        </p:spPr>
        <p:txBody>
          <a:bodyPr/>
          <a:lstStyle/>
          <a:p>
            <a:r>
              <a:rPr kumimoji="1" lang="ja-JP" altLang="en-US" sz="3600">
                <a:latin typeface="MS Mincho" panose="02020609040205080304" pitchFamily="49" charset="-128"/>
                <a:ea typeface="MS Mincho" panose="02020609040205080304" pitchFamily="49" charset="-128"/>
              </a:rPr>
              <a:t>脳性麻痺</a:t>
            </a:r>
            <a:endParaRPr kumimoji="1" lang="en-US" altLang="ja-JP" sz="3600" dirty="0">
              <a:latin typeface="MS Mincho" panose="02020609040205080304" pitchFamily="49" charset="-128"/>
              <a:ea typeface="MS Mincho" panose="02020609040205080304" pitchFamily="49" charset="-128"/>
            </a:endParaRPr>
          </a:p>
          <a:p>
            <a:r>
              <a:rPr lang="ja-JP" altLang="en-US" sz="3600">
                <a:latin typeface="MS Mincho" panose="02020609040205080304" pitchFamily="49" charset="-128"/>
                <a:ea typeface="MS Mincho" panose="02020609040205080304" pitchFamily="49" charset="-128"/>
              </a:rPr>
              <a:t>知的障害</a:t>
            </a:r>
            <a:endParaRPr lang="en-US" altLang="ja-JP" sz="3600"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知的発達症</a:t>
            </a:r>
            <a:endParaRPr lang="en-US" altLang="ja-JP"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自閉スペクトラム症</a:t>
            </a:r>
            <a:endParaRPr lang="en-US" altLang="ja-JP" dirty="0">
              <a:latin typeface="MS Mincho" panose="02020609040205080304" pitchFamily="49" charset="-128"/>
              <a:ea typeface="MS Mincho" panose="02020609040205080304" pitchFamily="49" charset="-128"/>
            </a:endParaRPr>
          </a:p>
          <a:p>
            <a:r>
              <a:rPr lang="ja-JP" altLang="en-US" sz="3600">
                <a:latin typeface="MS Mincho" panose="02020609040205080304" pitchFamily="49" charset="-128"/>
                <a:ea typeface="MS Mincho" panose="02020609040205080304" pitchFamily="49" charset="-128"/>
              </a:rPr>
              <a:t>精神疾患　</a:t>
            </a:r>
            <a:endParaRPr lang="en-US" altLang="ja-JP" sz="3600" dirty="0">
              <a:latin typeface="MS Mincho" panose="02020609040205080304" pitchFamily="49" charset="-128"/>
              <a:ea typeface="MS Mincho" panose="02020609040205080304" pitchFamily="49" charset="-128"/>
            </a:endParaRPr>
          </a:p>
          <a:p>
            <a:pPr marL="0" indent="0">
              <a:buNone/>
            </a:pPr>
            <a:r>
              <a:rPr lang="ja-JP" altLang="en-US">
                <a:latin typeface="MS Mincho" panose="02020609040205080304" pitchFamily="49" charset="-128"/>
                <a:ea typeface="MS Mincho" panose="02020609040205080304" pitchFamily="49" charset="-128"/>
              </a:rPr>
              <a:t>　　　統合失調症</a:t>
            </a:r>
            <a:endParaRPr lang="en-US" altLang="ja-JP" dirty="0">
              <a:latin typeface="MS Mincho" panose="02020609040205080304" pitchFamily="49" charset="-128"/>
              <a:ea typeface="MS Mincho" panose="02020609040205080304" pitchFamily="49" charset="-128"/>
            </a:endParaRPr>
          </a:p>
          <a:p>
            <a:pPr marL="0" indent="0">
              <a:buNone/>
            </a:pPr>
            <a:endParaRPr lang="en-US" altLang="ja-JP" dirty="0">
              <a:latin typeface="MS Mincho" panose="02020609040205080304" pitchFamily="49" charset="-128"/>
              <a:ea typeface="MS Mincho" panose="02020609040205080304" pitchFamily="49" charset="-128"/>
            </a:endParaRPr>
          </a:p>
          <a:p>
            <a:pPr marL="0" indent="0">
              <a:buNone/>
            </a:pPr>
            <a:endParaRPr kumimoji="1" lang="ja-JP" altLang="en-US"/>
          </a:p>
        </p:txBody>
      </p:sp>
      <p:sp>
        <p:nvSpPr>
          <p:cNvPr id="4" name="スライド番号プレースホルダー 3">
            <a:extLst>
              <a:ext uri="{FF2B5EF4-FFF2-40B4-BE49-F238E27FC236}">
                <a16:creationId xmlns="" xmlns:a16="http://schemas.microsoft.com/office/drawing/2014/main" id="{CE9E6EBA-8A1F-8148-B749-11346B73E2F8}"/>
              </a:ext>
            </a:extLst>
          </p:cNvPr>
          <p:cNvSpPr>
            <a:spLocks noGrp="1"/>
          </p:cNvSpPr>
          <p:nvPr>
            <p:ph type="sldNum" sz="quarter" idx="12"/>
          </p:nvPr>
        </p:nvSpPr>
        <p:spPr/>
        <p:txBody>
          <a:bodyPr/>
          <a:lstStyle/>
          <a:p>
            <a:fld id="{43435DA3-2B49-FD43-B8FA-326907F11622}" type="slidenum">
              <a:rPr kumimoji="1" lang="ja-JP" altLang="en-US" smtClean="0"/>
              <a:t>8</a:t>
            </a:fld>
            <a:endParaRPr kumimoji="1" lang="ja-JP" altLang="en-US"/>
          </a:p>
        </p:txBody>
      </p:sp>
    </p:spTree>
    <p:extLst>
      <p:ext uri="{BB962C8B-B14F-4D97-AF65-F5344CB8AC3E}">
        <p14:creationId xmlns:p14="http://schemas.microsoft.com/office/powerpoint/2010/main" val="1473205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1112800"/>
          </a:xfrm>
          <a:solidFill>
            <a:schemeClr val="accent6">
              <a:lumMod val="20000"/>
              <a:lumOff val="80000"/>
            </a:schemeClr>
          </a:solidFill>
        </p:spPr>
        <p:txBody>
          <a:bodyPr/>
          <a:lstStyle/>
          <a:p>
            <a:pPr algn="ctr"/>
            <a:r>
              <a:rPr lang="en-US" altLang="ja-JP" dirty="0">
                <a:latin typeface="MS Mincho" panose="02020609040205080304" pitchFamily="49" charset="-128"/>
                <a:ea typeface="MS Mincho" panose="02020609040205080304" pitchFamily="49" charset="-128"/>
              </a:rPr>
              <a:t>【</a:t>
            </a:r>
            <a:r>
              <a:rPr lang="ja-JP" altLang="en-US">
                <a:latin typeface="MS Mincho" panose="02020609040205080304" pitchFamily="49" charset="-128"/>
                <a:ea typeface="MS Mincho" panose="02020609040205080304" pitchFamily="49" charset="-128"/>
              </a:rPr>
              <a:t>脳性麻痺</a:t>
            </a:r>
            <a:r>
              <a:rPr lang="en-US" altLang="ja-JP" dirty="0">
                <a:latin typeface="MS Mincho" panose="02020609040205080304" pitchFamily="49" charset="-128"/>
                <a:ea typeface="MS Mincho" panose="02020609040205080304" pitchFamily="49" charset="-128"/>
              </a:rPr>
              <a:t>】</a:t>
            </a:r>
            <a:endParaRPr lang="ja-JP" altLang="en-US" dirty="0">
              <a:latin typeface="MS Mincho" panose="02020609040205080304" pitchFamily="49" charset="-128"/>
              <a:ea typeface="MS Mincho" panose="02020609040205080304" pitchFamily="49" charset="-128"/>
            </a:endParaRPr>
          </a:p>
        </p:txBody>
      </p:sp>
      <p:sp>
        <p:nvSpPr>
          <p:cNvPr id="3" name="コンテンツ プレースホルダ 2"/>
          <p:cNvSpPr>
            <a:spLocks noGrp="1"/>
          </p:cNvSpPr>
          <p:nvPr>
            <p:ph idx="1"/>
          </p:nvPr>
        </p:nvSpPr>
        <p:spPr>
          <a:xfrm>
            <a:off x="345263" y="2280684"/>
            <a:ext cx="8610600" cy="5257799"/>
          </a:xfrm>
        </p:spPr>
        <p:txBody>
          <a:bodyPr>
            <a:noAutofit/>
          </a:bodyPr>
          <a:lstStyle/>
          <a:p>
            <a:r>
              <a:rPr lang="ja-JP" altLang="en-US" sz="2800" dirty="0">
                <a:latin typeface="MS Mincho" panose="02020609040205080304" pitchFamily="49" charset="-128"/>
                <a:ea typeface="MS Mincho" panose="02020609040205080304" pitchFamily="49" charset="-128"/>
              </a:rPr>
              <a:t>独立した疾患ではなく症候群である</a:t>
            </a:r>
            <a:endParaRPr lang="en-US" altLang="ja-JP" sz="2800" dirty="0">
              <a:latin typeface="MS Mincho" panose="02020609040205080304" pitchFamily="49" charset="-128"/>
              <a:ea typeface="MS Mincho" panose="02020609040205080304" pitchFamily="49" charset="-128"/>
            </a:endParaRPr>
          </a:p>
          <a:p>
            <a:r>
              <a:rPr lang="ja-JP" altLang="en-US" sz="2800" dirty="0">
                <a:latin typeface="MS Mincho" panose="02020609040205080304" pitchFamily="49" charset="-128"/>
                <a:ea typeface="MS Mincho" panose="02020609040205080304" pitchFamily="49" charset="-128"/>
              </a:rPr>
              <a:t>受胎から生後４週までに生じた</a:t>
            </a:r>
            <a:endParaRPr lang="en-US" altLang="ja-JP" sz="2800" dirty="0">
              <a:latin typeface="MS Mincho" panose="02020609040205080304" pitchFamily="49" charset="-128"/>
              <a:ea typeface="MS Mincho" panose="02020609040205080304" pitchFamily="49" charset="-128"/>
            </a:endParaRPr>
          </a:p>
          <a:p>
            <a:r>
              <a:rPr lang="ja-JP" altLang="en-US" sz="2800" dirty="0">
                <a:latin typeface="MS Mincho" panose="02020609040205080304" pitchFamily="49" charset="-128"/>
                <a:ea typeface="MS Mincho" panose="02020609040205080304" pitchFamily="49" charset="-128"/>
              </a:rPr>
              <a:t>脳の非進行性病変に基づく</a:t>
            </a:r>
            <a:endParaRPr lang="en-US" altLang="ja-JP" sz="2800" dirty="0">
              <a:latin typeface="MS Mincho" panose="02020609040205080304" pitchFamily="49" charset="-128"/>
              <a:ea typeface="MS Mincho" panose="02020609040205080304" pitchFamily="49" charset="-128"/>
            </a:endParaRPr>
          </a:p>
          <a:p>
            <a:r>
              <a:rPr lang="ja-JP" altLang="en-US" sz="2800" dirty="0">
                <a:latin typeface="MS Mincho" panose="02020609040205080304" pitchFamily="49" charset="-128"/>
                <a:ea typeface="MS Mincho" panose="02020609040205080304" pitchFamily="49" charset="-128"/>
              </a:rPr>
              <a:t>永続的な、しかし変化しうる</a:t>
            </a:r>
            <a:endParaRPr lang="en-US" altLang="ja-JP" sz="2800" dirty="0">
              <a:latin typeface="MS Mincho" panose="02020609040205080304" pitchFamily="49" charset="-128"/>
              <a:ea typeface="MS Mincho" panose="02020609040205080304" pitchFamily="49" charset="-128"/>
            </a:endParaRPr>
          </a:p>
          <a:p>
            <a:r>
              <a:rPr lang="ja-JP" altLang="en-US" sz="2800" dirty="0">
                <a:solidFill>
                  <a:srgbClr val="FF0000"/>
                </a:solidFill>
                <a:latin typeface="MS Mincho" panose="02020609040205080304" pitchFamily="49" charset="-128"/>
                <a:ea typeface="MS Mincho" panose="02020609040205080304" pitchFamily="49" charset="-128"/>
              </a:rPr>
              <a:t>運動及び姿勢の異常</a:t>
            </a:r>
            <a:endParaRPr lang="en-US" altLang="ja-JP" sz="2800" dirty="0">
              <a:solidFill>
                <a:srgbClr val="FF0000"/>
              </a:solidFill>
              <a:latin typeface="MS Mincho" panose="02020609040205080304" pitchFamily="49" charset="-128"/>
              <a:ea typeface="MS Mincho" panose="02020609040205080304" pitchFamily="49" charset="-128"/>
            </a:endParaRPr>
          </a:p>
          <a:p>
            <a:endParaRPr lang="en-US" altLang="ja-JP" sz="2800" dirty="0">
              <a:latin typeface="MS Mincho" panose="02020609040205080304" pitchFamily="49" charset="-128"/>
              <a:ea typeface="MS Mincho" panose="02020609040205080304" pitchFamily="49" charset="-128"/>
            </a:endParaRPr>
          </a:p>
          <a:p>
            <a:r>
              <a:rPr lang="ja-JP" altLang="en-US" sz="2800" dirty="0">
                <a:latin typeface="MS Mincho" panose="02020609040205080304" pitchFamily="49" charset="-128"/>
                <a:ea typeface="MS Mincho" panose="02020609040205080304" pitchFamily="49" charset="-128"/>
              </a:rPr>
              <a:t>運動障害・肢体不自由者の７割が脳性麻痺が原因</a:t>
            </a:r>
          </a:p>
        </p:txBody>
      </p:sp>
      <p:sp>
        <p:nvSpPr>
          <p:cNvPr id="4" name="スライド番号プレースホルダー 3">
            <a:extLst>
              <a:ext uri="{FF2B5EF4-FFF2-40B4-BE49-F238E27FC236}">
                <a16:creationId xmlns="" xmlns:a16="http://schemas.microsoft.com/office/drawing/2014/main" id="{6CDE4D64-AEF2-3342-83B9-BD6E1C4A6FF5}"/>
              </a:ext>
            </a:extLst>
          </p:cNvPr>
          <p:cNvSpPr>
            <a:spLocks noGrp="1"/>
          </p:cNvSpPr>
          <p:nvPr>
            <p:ph type="sldNum" sz="quarter" idx="12"/>
          </p:nvPr>
        </p:nvSpPr>
        <p:spPr/>
        <p:txBody>
          <a:bodyPr/>
          <a:lstStyle/>
          <a:p>
            <a:fld id="{43435DA3-2B49-FD43-B8FA-326907F11622}" type="slidenum">
              <a:rPr kumimoji="1" lang="ja-JP" altLang="en-US" smtClean="0"/>
              <a:t>9</a:t>
            </a:fld>
            <a:endParaRPr kumimoji="1" lang="ja-JP" altLang="en-US"/>
          </a:p>
        </p:txBody>
      </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1696</TotalTime>
  <Words>4114</Words>
  <Application>Microsoft Office PowerPoint</Application>
  <PresentationFormat>画面に合わせる (4:3)</PresentationFormat>
  <Paragraphs>605</Paragraphs>
  <Slides>64</Slides>
  <Notes>63</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0</vt:i4>
      </vt:variant>
      <vt:variant>
        <vt:lpstr>スライド タイトル</vt:lpstr>
      </vt:variant>
      <vt:variant>
        <vt:i4>64</vt:i4>
      </vt:variant>
    </vt:vector>
  </HeadingPairs>
  <TitlesOfParts>
    <vt:vector size="75" baseType="lpstr">
      <vt:lpstr>ＭＳ Ｐゴシック</vt:lpstr>
      <vt:lpstr>MS Mincho</vt:lpstr>
      <vt:lpstr>ヒラギノ丸ゴ ProN W4</vt:lpstr>
      <vt:lpstr>游ゴシック</vt:lpstr>
      <vt:lpstr>游ゴシック Light</vt:lpstr>
      <vt:lpstr>Arial</vt:lpstr>
      <vt:lpstr>Calibri</vt:lpstr>
      <vt:lpstr>Calibri Light</vt:lpstr>
      <vt:lpstr>Times New Roman</vt:lpstr>
      <vt:lpstr>Wingdings 2</vt:lpstr>
      <vt:lpstr>Office テーマ</vt:lpstr>
      <vt:lpstr>心身障害児(者)歯科保健巡回診療指導事業（ビーバー号事業） 千葉県歯科医師会障がい福祉保健委員会 　　〜ビーバー号事業活動のために〜</vt:lpstr>
      <vt:lpstr>日本国憲法　第３章 国民の権利及び義務 </vt:lpstr>
      <vt:lpstr>障害者差別解消法</vt:lpstr>
      <vt:lpstr>【歯科医師法】</vt:lpstr>
      <vt:lpstr>と、法に定められてはいますが</vt:lpstr>
      <vt:lpstr>PowerPoint プレゼンテーション</vt:lpstr>
      <vt:lpstr>では少しお勉強しましょうね</vt:lpstr>
      <vt:lpstr>それぞれの障害について少し</vt:lpstr>
      <vt:lpstr>【脳性麻痺】</vt:lpstr>
      <vt:lpstr>運動及び姿勢の異常</vt:lpstr>
      <vt:lpstr>Bobathの反射抑制体位</vt:lpstr>
      <vt:lpstr>脳性麻痺の合併症</vt:lpstr>
      <vt:lpstr>てんかん発作時の対応</vt:lpstr>
      <vt:lpstr>てんかんによる死</vt:lpstr>
      <vt:lpstr>【知的障害】</vt:lpstr>
      <vt:lpstr>知的発達症</vt:lpstr>
      <vt:lpstr>知的発達症の概念的領域の特徴</vt:lpstr>
      <vt:lpstr>知的発達症の社会的領域の特徴</vt:lpstr>
      <vt:lpstr>知的発達症の実用的領域の特徴</vt:lpstr>
      <vt:lpstr>自閉スペクトラム症</vt:lpstr>
      <vt:lpstr>自閉スペクトラム症</vt:lpstr>
      <vt:lpstr>4）感覚入力に対する過敏性あるいは鈍感性    あるいは感覚に関する普通以上の関心 </vt:lpstr>
      <vt:lpstr>過敏への対処</vt:lpstr>
      <vt:lpstr>PowerPoint プレゼンテーション</vt:lpstr>
      <vt:lpstr>【精神疾患】</vt:lpstr>
      <vt:lpstr>統合失調症の特徴</vt:lpstr>
      <vt:lpstr>精神科外来治療中の統合失調症患者の大半は問題なく歯科治療が可能  注意が必要なのは、精神科未治療、治療中断者、怠薬者</vt:lpstr>
      <vt:lpstr>統合失調症の精神科治療</vt:lpstr>
      <vt:lpstr>統合失調症の治療に用いられる主な抗精神病薬</vt:lpstr>
      <vt:lpstr>PowerPoint プレゼンテーション</vt:lpstr>
      <vt:lpstr>歯科治療方針</vt:lpstr>
      <vt:lpstr>PowerPoint プレゼンテーション</vt:lpstr>
      <vt:lpstr>では、実践編を少し ビーバー号で健診に行くと　　　　　こんなことあるかもしれません </vt:lpstr>
      <vt:lpstr>PowerPoint プレゼンテーション</vt:lpstr>
      <vt:lpstr>噛みつかれる！②</vt:lpstr>
      <vt:lpstr>なるべく反射を起こさせない姿勢作り診療所ではあらかじめクッションをセットして誘導・移乗</vt:lpstr>
      <vt:lpstr>四肢のしまい方も丁寧に</vt:lpstr>
      <vt:lpstr>クッションがずれない為の　　　　レストレーナー</vt:lpstr>
      <vt:lpstr>誤嚥させないこと  　　　大切です！！</vt:lpstr>
      <vt:lpstr> 診療所でレストレーナーを使う場合 背板から握りこぶし一つ分ずらす</vt:lpstr>
      <vt:lpstr>嘔吐しそうになった時は</vt:lpstr>
      <vt:lpstr>レストレーナーごと立てる！</vt:lpstr>
      <vt:lpstr>とにかく吐瀉物を誤嚥させない</vt:lpstr>
      <vt:lpstr>噛みつかれる（対応）</vt:lpstr>
      <vt:lpstr>暴れられる</vt:lpstr>
      <vt:lpstr>そうじゃない人もいる 変化が不安</vt:lpstr>
      <vt:lpstr>PowerPoint プレゼンテーション</vt:lpstr>
      <vt:lpstr>PowerPoint プレゼンテーション</vt:lpstr>
      <vt:lpstr>PowerPoint プレゼンテーション</vt:lpstr>
      <vt:lpstr>PowerPoint プレゼンテーション</vt:lpstr>
      <vt:lpstr>診療所の場合</vt:lpstr>
      <vt:lpstr>診療所の場合</vt:lpstr>
      <vt:lpstr>知的障害があっても、発語がなくても成人は成人です。</vt:lpstr>
      <vt:lpstr>大声を出される</vt:lpstr>
      <vt:lpstr>殴られる。蹴られる。</vt:lpstr>
      <vt:lpstr>殴られる　蹴られる（対処）</vt:lpstr>
      <vt:lpstr>唾を吐かれる</vt:lpstr>
      <vt:lpstr>口唇閉鎖不良で唾が飛ぶ　　　大目に見て下さい</vt:lpstr>
      <vt:lpstr>ビーバー号での指導の特徴</vt:lpstr>
      <vt:lpstr>事業所（施設）の種別</vt:lpstr>
      <vt:lpstr>責めないで下さい！（特に保護者）</vt:lpstr>
      <vt:lpstr>口に出してはいけない言葉</vt:lpstr>
      <vt:lpstr>参考文献</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YumeyaOffice</dc:creator>
  <cp:lastModifiedBy>sh_sato</cp:lastModifiedBy>
  <cp:revision>106</cp:revision>
  <cp:lastPrinted>2018-03-25T07:39:17Z</cp:lastPrinted>
  <dcterms:created xsi:type="dcterms:W3CDTF">2018-03-17T08:53:46Z</dcterms:created>
  <dcterms:modified xsi:type="dcterms:W3CDTF">2018-05-30T09:29:04Z</dcterms:modified>
</cp:coreProperties>
</file>